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 id="2147483656" r:id="rId3"/>
    <p:sldMasterId id="2147483657"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Gill Sans" panose="020B0604020202020204" charset="0"/>
      <p:regular r:id="rId41"/>
      <p:bold r:id="rId42"/>
    </p:embeddedFont>
    <p:embeddedFont>
      <p:font typeface="MS PGothic" panose="020B0600070205080204" pitchFamily="34" charset="-128"/>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27" autoAdjust="0"/>
  </p:normalViewPr>
  <p:slideViewPr>
    <p:cSldViewPr>
      <p:cViewPr varScale="1">
        <p:scale>
          <a:sx n="65" d="100"/>
          <a:sy n="65" d="100"/>
        </p:scale>
        <p:origin x="188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3072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r.todoist.com/"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asana.com/" TargetMode="External"/><Relationship Id="rId4" Type="http://schemas.openxmlformats.org/officeDocument/2006/relationships/hyperlink" Target="https://evernote.com/intl/f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Parfois, </a:t>
            </a:r>
            <a:r>
              <a:rPr lang="fr-FR" sz="1200" b="0" i="0" u="none" strike="noStrike" cap="none" dirty="0" smtClean="0">
                <a:solidFill>
                  <a:schemeClr val="dk1"/>
                </a:solidFill>
                <a:latin typeface="Calibri"/>
                <a:ea typeface="Calibri"/>
                <a:cs typeface="Calibri"/>
                <a:sym typeface="Calibri"/>
              </a:rPr>
              <a:t>on a l’impression d’avoir </a:t>
            </a:r>
            <a:r>
              <a:rPr lang="fr-FR" sz="1200" b="0" i="0" u="none" strike="noStrike" cap="none" dirty="0">
                <a:solidFill>
                  <a:schemeClr val="dk1"/>
                </a:solidFill>
                <a:latin typeface="Calibri"/>
                <a:ea typeface="Calibri"/>
                <a:cs typeface="Calibri"/>
                <a:sym typeface="Calibri"/>
              </a:rPr>
              <a:t>trop de choses à </a:t>
            </a:r>
            <a:r>
              <a:rPr lang="fr-FR" sz="1200" b="0" i="0" u="none" strike="noStrike" cap="none" dirty="0" smtClean="0">
                <a:solidFill>
                  <a:schemeClr val="dk1"/>
                </a:solidFill>
                <a:latin typeface="Calibri"/>
                <a:ea typeface="Calibri"/>
                <a:cs typeface="Calibri"/>
                <a:sym typeface="Calibri"/>
              </a:rPr>
              <a:t>faire </a:t>
            </a:r>
            <a:r>
              <a:rPr lang="fr-FR" sz="1200" b="0" i="0" u="none" strike="noStrike" cap="none" dirty="0">
                <a:solidFill>
                  <a:schemeClr val="dk1"/>
                </a:solidFill>
                <a:latin typeface="Calibri"/>
                <a:ea typeface="Calibri"/>
                <a:cs typeface="Calibri"/>
                <a:sym typeface="Calibri"/>
              </a:rPr>
              <a:t>et pas assez de temps pour le faire. Cette formation nous aidera à développer une approche pour réduire notre stress quotidien qui vient souvent avec de faibles compétences en gestion du temps.)</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Choisissez un brise-glace rapide. Par exemple, demandez aux participants de les présenter avec: “Je m'appelle XXX et J'ai tendance à perdre mon temps sur......”. L'atmosphère devrait être joviale et amusante.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0" name="Shape 4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7867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nous allons maintenant explorer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stratégies pour mieux gérer </a:t>
            </a:r>
            <a:r>
              <a:rPr lang="fr-FR" sz="1200" b="0" i="0" u="none" strike="noStrike" cap="none" dirty="0" smtClean="0">
                <a:solidFill>
                  <a:schemeClr val="dk1"/>
                </a:solidFill>
                <a:latin typeface="Calibri"/>
                <a:ea typeface="Calibri"/>
                <a:cs typeface="Calibri"/>
                <a:sym typeface="Calibri"/>
              </a:rPr>
              <a:t>son temps.</a:t>
            </a:r>
            <a:endParaRPr lang="fr-FR" sz="1200" b="0" i="0" u="none" strike="noStrike" cap="none" dirty="0">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3202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Demandez-leur s'ils ont entendu parler de la loi de la planification.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Révélez </a:t>
            </a:r>
            <a:r>
              <a:rPr lang="fr-FR" sz="1200" b="0" i="0" u="none" strike="noStrike" cap="none" dirty="0">
                <a:solidFill>
                  <a:schemeClr val="dk1"/>
                </a:solidFill>
                <a:latin typeface="Calibri"/>
                <a:ea typeface="Calibri"/>
                <a:cs typeface="Calibri"/>
                <a:sym typeface="Calibri"/>
              </a:rPr>
              <a:t>la loi de la planification et </a:t>
            </a:r>
            <a:r>
              <a:rPr lang="fr-FR" sz="1200" b="0" i="0" u="none" strike="noStrike" cap="none" dirty="0" smtClean="0">
                <a:solidFill>
                  <a:schemeClr val="dk1"/>
                </a:solidFill>
                <a:latin typeface="Calibri"/>
                <a:ea typeface="Calibri"/>
                <a:cs typeface="Calibri"/>
                <a:sym typeface="Calibri"/>
              </a:rPr>
              <a:t>expliquez que </a:t>
            </a:r>
            <a:r>
              <a:rPr lang="fr-FR" sz="1200" b="0" i="0" u="none" strike="noStrike" cap="none" dirty="0">
                <a:solidFill>
                  <a:schemeClr val="dk1"/>
                </a:solidFill>
                <a:latin typeface="Calibri"/>
                <a:ea typeface="Calibri"/>
                <a:cs typeface="Calibri"/>
                <a:sym typeface="Calibri"/>
              </a:rPr>
              <a:t>chaque minute passée à la planification d’une </a:t>
            </a:r>
            <a:r>
              <a:rPr lang="fr-FR" sz="1200" b="0" i="0" u="none" strike="noStrike" cap="none" dirty="0" smtClean="0">
                <a:solidFill>
                  <a:schemeClr val="dk1"/>
                </a:solidFill>
                <a:latin typeface="Calibri"/>
                <a:ea typeface="Calibri"/>
                <a:cs typeface="Calibri"/>
                <a:sym typeface="Calibri"/>
              </a:rPr>
              <a:t>tâche </a:t>
            </a:r>
            <a:r>
              <a:rPr lang="fr-FR" sz="1200" b="0" i="0" u="none" strike="noStrike" cap="none" dirty="0">
                <a:solidFill>
                  <a:schemeClr val="dk1"/>
                </a:solidFill>
                <a:latin typeface="Calibri"/>
                <a:ea typeface="Calibri"/>
                <a:cs typeface="Calibri"/>
                <a:sym typeface="Calibri"/>
              </a:rPr>
              <a:t>permet d'économiser dix minutes dans son exécution. Soulignez que la gestion du </a:t>
            </a:r>
            <a:r>
              <a:rPr lang="fr-FR" sz="1200" b="0" i="0" u="none" strike="noStrike" cap="none" dirty="0" smtClean="0">
                <a:solidFill>
                  <a:schemeClr val="dk1"/>
                </a:solidFill>
                <a:latin typeface="Calibri"/>
                <a:ea typeface="Calibri"/>
                <a:cs typeface="Calibri"/>
                <a:sym typeface="Calibri"/>
              </a:rPr>
              <a:t>temps, c’est de </a:t>
            </a:r>
            <a:r>
              <a:rPr lang="fr-FR" sz="1200" b="0" i="0" u="none" strike="noStrike" cap="none" dirty="0">
                <a:solidFill>
                  <a:schemeClr val="dk1"/>
                </a:solidFill>
                <a:latin typeface="Calibri"/>
                <a:ea typeface="Calibri"/>
                <a:cs typeface="Calibri"/>
                <a:sym typeface="Calibri"/>
              </a:rPr>
              <a:t>la planification…. </a:t>
            </a:r>
            <a:r>
              <a:rPr lang="fr-FR" sz="1200" b="0" i="0" u="none" strike="noStrike" cap="none" dirty="0" smtClean="0">
                <a:solidFill>
                  <a:schemeClr val="dk1"/>
                </a:solidFill>
                <a:latin typeface="Calibri"/>
                <a:ea typeface="Calibri"/>
                <a:cs typeface="Calibri"/>
                <a:sym typeface="Calibri"/>
              </a:rPr>
              <a:t>Pensez de</a:t>
            </a:r>
            <a:r>
              <a:rPr lang="fr-FR" sz="1200" b="0" i="0" u="none" strike="noStrike" cap="none" baseline="0" dirty="0" smtClean="0">
                <a:solidFill>
                  <a:schemeClr val="dk1"/>
                </a:solidFill>
                <a:latin typeface="Calibri"/>
                <a:ea typeface="Calibri"/>
                <a:cs typeface="Calibri"/>
                <a:sym typeface="Calibri"/>
              </a:rPr>
              <a:t> manière proactive </a:t>
            </a:r>
            <a:r>
              <a:rPr lang="fr-FR" sz="1200" b="0" i="0" u="none" strike="noStrike" cap="none" dirty="0" smtClean="0">
                <a:solidFill>
                  <a:schemeClr val="dk1"/>
                </a:solidFill>
                <a:latin typeface="Calibri"/>
                <a:ea typeface="Calibri"/>
                <a:cs typeface="Calibri"/>
                <a:sym typeface="Calibri"/>
              </a:rPr>
              <a:t>à </a:t>
            </a:r>
            <a:r>
              <a:rPr lang="fr-FR" sz="1200" b="0" i="0" u="none" strike="noStrike" cap="none" dirty="0">
                <a:solidFill>
                  <a:schemeClr val="dk1"/>
                </a:solidFill>
                <a:latin typeface="Calibri"/>
                <a:ea typeface="Calibri"/>
                <a:cs typeface="Calibri"/>
                <a:sym typeface="Calibri"/>
              </a:rPr>
              <a:t>ce que vous pourriez faire avec votre temps. </a:t>
            </a:r>
          </a:p>
        </p:txBody>
      </p:sp>
      <p:sp>
        <p:nvSpPr>
          <p:cNvPr id="121" name="Shape 12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55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Lisez </a:t>
            </a:r>
            <a:r>
              <a:rPr lang="fr-FR" sz="1200" b="0" i="0" u="none" strike="noStrike" cap="none" dirty="0">
                <a:solidFill>
                  <a:schemeClr val="dk1"/>
                </a:solidFill>
                <a:latin typeface="Calibri"/>
                <a:ea typeface="Calibri"/>
                <a:cs typeface="Calibri"/>
                <a:sym typeface="Calibri"/>
              </a:rPr>
              <a:t>le PPT et expliquez que vous allez les passer par un processus de planification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46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Expliquez que la première étape de la planification est de déterminer vos objectifs. </a:t>
            </a:r>
            <a:r>
              <a:rPr lang="fr-FR" sz="1200" b="0" i="0" u="none" strike="noStrike" cap="none" dirty="0" smtClean="0">
                <a:solidFill>
                  <a:schemeClr val="dk1"/>
                </a:solidFill>
                <a:latin typeface="Calibri"/>
                <a:ea typeface="Calibri"/>
                <a:cs typeface="Calibri"/>
                <a:sym typeface="Calibri"/>
              </a:rPr>
              <a:t>Lisez </a:t>
            </a:r>
            <a:r>
              <a:rPr lang="fr-FR" sz="1200" b="0" i="0" u="none" strike="noStrike" cap="none" dirty="0">
                <a:solidFill>
                  <a:schemeClr val="dk1"/>
                </a:solidFill>
                <a:latin typeface="Calibri"/>
                <a:ea typeface="Calibri"/>
                <a:cs typeface="Calibri"/>
                <a:sym typeface="Calibri"/>
              </a:rPr>
              <a:t>le PPT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092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cela devrait se faire dans plusieurs plages de temps </a:t>
            </a:r>
            <a:r>
              <a:rPr lang="fr-FR" sz="1200" b="0" i="0" u="none" strike="noStrike" cap="none" dirty="0" smtClean="0">
                <a:solidFill>
                  <a:schemeClr val="dk1"/>
                </a:solidFill>
                <a:latin typeface="Calibri"/>
                <a:ea typeface="Calibri"/>
                <a:cs typeface="Calibri"/>
                <a:sym typeface="Calibri"/>
              </a:rPr>
              <a:t>différentes</a:t>
            </a:r>
            <a:r>
              <a:rPr lang="fr-FR" sz="1200" b="0" i="0" u="none" strike="noStrike" cap="none" dirty="0">
                <a:solidFill>
                  <a:schemeClr val="dk1"/>
                </a:solidFill>
                <a:latin typeface="Calibri"/>
                <a:ea typeface="Calibri"/>
                <a:cs typeface="Calibri"/>
                <a:sym typeface="Calibri"/>
              </a:rPr>
              <a:t>, par exemple, Que voulez-vous accomplir… Aujourd'hui ? Ce mois-ci ? Cette année ?  Dans votre vie !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les objectifs devraient s'aligner - ce que vous voulez réaliser cette semaine devrait vous aider à atteindre vos objectifs pour l'année.</a:t>
            </a:r>
          </a:p>
        </p:txBody>
      </p:sp>
      <p:sp>
        <p:nvSpPr>
          <p:cNvPr id="148" name="Shape 14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870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550408" cy="450799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les objectifs devraient être aussi </a:t>
            </a:r>
            <a:r>
              <a:rPr lang="fr-FR" sz="1200" b="0" i="0" u="none" strike="noStrike" cap="none" dirty="0" smtClean="0">
                <a:solidFill>
                  <a:schemeClr val="dk1"/>
                </a:solidFill>
                <a:latin typeface="Calibri"/>
                <a:ea typeface="Calibri"/>
                <a:cs typeface="Calibri"/>
                <a:sym typeface="Calibri"/>
              </a:rPr>
              <a:t>intelligents (SMART)</a:t>
            </a:r>
            <a:r>
              <a:rPr lang="fr-FR" sz="1200" b="0" i="0" u="none" strike="noStrike" cap="none" dirty="0">
                <a:solidFill>
                  <a:schemeClr val="dk1"/>
                </a:solidFill>
                <a:latin typeface="Calibri"/>
                <a:ea typeface="Calibri"/>
                <a:cs typeface="Calibri"/>
                <a:sym typeface="Calibri"/>
              </a:rPr>
              <a:t> :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1" i="0" u="none" strike="noStrike" cap="none" dirty="0">
                <a:solidFill>
                  <a:schemeClr val="dk1"/>
                </a:solidFill>
                <a:latin typeface="Calibri"/>
                <a:ea typeface="Calibri"/>
                <a:cs typeface="Calibri"/>
                <a:sym typeface="Calibri"/>
              </a:rPr>
              <a:t>Spécifiques :</a:t>
            </a:r>
            <a:r>
              <a:rPr lang="fr-FR" sz="1200" b="0" i="0" u="none" strike="noStrike" cap="none" dirty="0">
                <a:solidFill>
                  <a:schemeClr val="dk1"/>
                </a:solidFill>
                <a:latin typeface="Calibri"/>
                <a:ea typeface="Calibri"/>
                <a:cs typeface="Calibri"/>
                <a:sym typeface="Calibri"/>
              </a:rPr>
              <a:t> « Des objectifs vagues produisent des résultats vagues ». Pour que vous puissiez atteindre un objectif, vous devez être très clair sur les résultats que vous recherchez. </a:t>
            </a:r>
            <a:br>
              <a:rPr lang="fr-FR" sz="1200" b="0" i="0" u="none" strike="noStrike" cap="none" dirty="0">
                <a:solidFill>
                  <a:schemeClr val="dk1"/>
                </a:solidFill>
                <a:latin typeface="Calibri"/>
                <a:ea typeface="Calibri"/>
                <a:cs typeface="Calibri"/>
                <a:sym typeface="Calibri"/>
              </a:rPr>
            </a:br>
            <a:r>
              <a:rPr lang="fr-FR" sz="1200" b="1" i="0" u="none" strike="noStrike" cap="none" dirty="0">
                <a:solidFill>
                  <a:schemeClr val="dk1"/>
                </a:solidFill>
                <a:latin typeface="Calibri"/>
                <a:ea typeface="Calibri"/>
                <a:cs typeface="Calibri"/>
                <a:sym typeface="Calibri"/>
              </a:rPr>
              <a:t>Mesurables :</a:t>
            </a:r>
            <a:r>
              <a:rPr lang="fr-FR" sz="1200" b="0" i="0" u="none" strike="noStrike" cap="none" dirty="0">
                <a:solidFill>
                  <a:schemeClr val="dk1"/>
                </a:solidFill>
                <a:latin typeface="Calibri"/>
                <a:ea typeface="Calibri"/>
                <a:cs typeface="Calibri"/>
                <a:sym typeface="Calibri"/>
              </a:rPr>
              <a:t> Il est primordial pour la réalisation des objectifs que vous </a:t>
            </a:r>
            <a:r>
              <a:rPr lang="fr-FR" sz="1200" b="0" i="0" u="none" strike="noStrike" cap="none" dirty="0" smtClean="0">
                <a:solidFill>
                  <a:schemeClr val="dk1"/>
                </a:solidFill>
                <a:latin typeface="Calibri"/>
                <a:ea typeface="Calibri"/>
                <a:cs typeface="Calibri"/>
                <a:sym typeface="Calibri"/>
              </a:rPr>
              <a:t>soyez </a:t>
            </a:r>
            <a:r>
              <a:rPr lang="fr-FR" sz="1200" b="0" i="0" u="none" strike="noStrike" cap="none" dirty="0">
                <a:solidFill>
                  <a:schemeClr val="dk1"/>
                </a:solidFill>
                <a:latin typeface="Calibri"/>
                <a:ea typeface="Calibri"/>
                <a:cs typeface="Calibri"/>
                <a:sym typeface="Calibri"/>
              </a:rPr>
              <a:t>en mesure de suivre vos progrès vers ceux-ci. Voilà pourquoi vous devez toujours établir un système d’évaluation objective, de sorte que vous </a:t>
            </a:r>
            <a:r>
              <a:rPr lang="fr-FR" sz="1200" b="0" i="0" u="none" strike="noStrike" cap="none" dirty="0" smtClean="0">
                <a:solidFill>
                  <a:schemeClr val="dk1"/>
                </a:solidFill>
                <a:latin typeface="Calibri"/>
                <a:ea typeface="Calibri"/>
                <a:cs typeface="Calibri"/>
                <a:sym typeface="Calibri"/>
              </a:rPr>
              <a:t>puissiez </a:t>
            </a:r>
            <a:r>
              <a:rPr lang="fr-FR" sz="1200" b="0" i="0" u="none" strike="noStrike" cap="none" dirty="0">
                <a:solidFill>
                  <a:schemeClr val="dk1"/>
                </a:solidFill>
                <a:latin typeface="Calibri"/>
                <a:ea typeface="Calibri"/>
                <a:cs typeface="Calibri"/>
                <a:sym typeface="Calibri"/>
              </a:rPr>
              <a:t>vous maintenir sur la bonne voie et garder la motivation grâce à des petites victoires.</a:t>
            </a:r>
            <a:br>
              <a:rPr lang="fr-FR" sz="1200" b="0" i="0" u="none" strike="noStrike" cap="none" dirty="0">
                <a:solidFill>
                  <a:schemeClr val="dk1"/>
                </a:solidFill>
                <a:latin typeface="Calibri"/>
                <a:ea typeface="Calibri"/>
                <a:cs typeface="Calibri"/>
                <a:sym typeface="Calibri"/>
              </a:rPr>
            </a:br>
            <a:r>
              <a:rPr lang="fr-FR" sz="1200" b="1" i="0" u="none" strike="noStrike" cap="none" dirty="0" smtClean="0">
                <a:solidFill>
                  <a:schemeClr val="dk1"/>
                </a:solidFill>
                <a:latin typeface="Calibri"/>
                <a:ea typeface="Calibri"/>
                <a:cs typeface="Calibri"/>
                <a:sym typeface="Calibri"/>
              </a:rPr>
              <a:t>Atteignables </a:t>
            </a:r>
            <a:r>
              <a:rPr lang="fr-FR" sz="1200" b="1" i="0" u="none" strike="noStrike" cap="none" dirty="0">
                <a:solidFill>
                  <a:schemeClr val="dk1"/>
                </a:solidFill>
                <a:latin typeface="Calibri"/>
                <a:ea typeface="Calibri"/>
                <a:cs typeface="Calibri"/>
                <a:sym typeface="Calibri"/>
              </a:rPr>
              <a:t>:</a:t>
            </a:r>
            <a:r>
              <a:rPr lang="fr-FR" sz="1200" b="0" i="0" u="none" strike="noStrike" cap="none" dirty="0">
                <a:solidFill>
                  <a:schemeClr val="dk1"/>
                </a:solidFill>
                <a:latin typeface="Calibri"/>
                <a:ea typeface="Calibri"/>
                <a:cs typeface="Calibri"/>
                <a:sym typeface="Calibri"/>
              </a:rPr>
              <a:t> Vous avez peut-être pour ambition de vous fixer de grands objectifs, mais des objectifs trop ambitieux </a:t>
            </a:r>
            <a:r>
              <a:rPr lang="fr-FR" sz="1200" b="0" i="0" u="none" strike="noStrike" cap="none" dirty="0" smtClean="0">
                <a:solidFill>
                  <a:schemeClr val="dk1"/>
                </a:solidFill>
                <a:latin typeface="Calibri"/>
                <a:ea typeface="Calibri"/>
                <a:cs typeface="Calibri"/>
                <a:sym typeface="Calibri"/>
              </a:rPr>
              <a:t>ne serviront qu’à </a:t>
            </a:r>
            <a:r>
              <a:rPr lang="fr-FR" sz="1200" b="0" i="0" u="none" strike="noStrike" cap="none" dirty="0">
                <a:solidFill>
                  <a:schemeClr val="dk1"/>
                </a:solidFill>
                <a:latin typeface="Calibri"/>
                <a:ea typeface="Calibri"/>
                <a:cs typeface="Calibri"/>
                <a:sym typeface="Calibri"/>
              </a:rPr>
              <a:t>vous démotiver. Un bon objectif est celui qui vous motive sans être si irréaliste que vous </a:t>
            </a:r>
            <a:r>
              <a:rPr lang="fr-FR" sz="1200" b="0" i="0" u="none" strike="noStrike" cap="none" dirty="0" smtClean="0">
                <a:solidFill>
                  <a:schemeClr val="dk1"/>
                </a:solidFill>
                <a:latin typeface="Calibri"/>
                <a:ea typeface="Calibri"/>
                <a:cs typeface="Calibri"/>
                <a:sym typeface="Calibri"/>
              </a:rPr>
              <a:t>n’avez </a:t>
            </a:r>
            <a:r>
              <a:rPr lang="fr-FR" sz="1200" b="0" i="0" u="none" strike="noStrike" cap="none" dirty="0">
                <a:solidFill>
                  <a:schemeClr val="dk1"/>
                </a:solidFill>
                <a:latin typeface="Calibri"/>
                <a:ea typeface="Calibri"/>
                <a:cs typeface="Calibri"/>
                <a:sym typeface="Calibri"/>
              </a:rPr>
              <a:t>pratiquement aucune chance de le réaliser.</a:t>
            </a:r>
            <a:br>
              <a:rPr lang="fr-FR" sz="1200" b="0" i="0" u="none" strike="noStrike" cap="none" dirty="0">
                <a:solidFill>
                  <a:schemeClr val="dk1"/>
                </a:solidFill>
                <a:latin typeface="Calibri"/>
                <a:ea typeface="Calibri"/>
                <a:cs typeface="Calibri"/>
                <a:sym typeface="Calibri"/>
              </a:rPr>
            </a:br>
            <a:r>
              <a:rPr lang="fr-FR" sz="1200" b="1" i="0" u="none" strike="noStrike" cap="none" dirty="0" smtClean="0">
                <a:solidFill>
                  <a:schemeClr val="dk1"/>
                </a:solidFill>
                <a:latin typeface="Calibri"/>
                <a:ea typeface="Calibri"/>
                <a:cs typeface="Calibri"/>
                <a:sym typeface="Calibri"/>
              </a:rPr>
              <a:t>Réalistes:</a:t>
            </a:r>
            <a:r>
              <a:rPr lang="fr-FR" sz="1200" b="0" i="0" u="none" strike="noStrike" cap="none" dirty="0" smtClean="0">
                <a:solidFill>
                  <a:schemeClr val="dk1"/>
                </a:solidFill>
                <a:latin typeface="Calibri"/>
                <a:ea typeface="Calibri"/>
                <a:cs typeface="Calibri"/>
                <a:sym typeface="Calibri"/>
              </a:rPr>
              <a:t> </a:t>
            </a:r>
            <a:r>
              <a:rPr lang="fr-FR" sz="1200" b="0" i="0" u="none" strike="noStrike" kern="1200" cap="none" dirty="0" smtClean="0">
                <a:solidFill>
                  <a:schemeClr val="dk1"/>
                </a:solidFill>
                <a:effectLst/>
                <a:latin typeface="Calibri"/>
                <a:ea typeface="Calibri"/>
                <a:cs typeface="Calibri"/>
                <a:sym typeface="Calibri"/>
              </a:rPr>
              <a:t>Un objectif réaliste est un objectif pour lequel le seuil du réalisme est défini.  C’est-à-dire un niveau pour lequel le défi motivera le plus grand nombre de participants et évitera au mieux l’abandon de certains participants au fur et à mesure de la progression de l’objectif.</a:t>
            </a:r>
            <a:r>
              <a:rPr lang="fr-FR" sz="1200" b="0" i="0" u="none" strike="noStrike" cap="none" dirty="0">
                <a:solidFill>
                  <a:schemeClr val="dk1"/>
                </a:solidFill>
                <a:latin typeface="Calibri"/>
                <a:ea typeface="Calibri"/>
                <a:cs typeface="Calibri"/>
                <a:sym typeface="Calibri"/>
              </a:rPr>
              <a:t/>
            </a:r>
            <a:br>
              <a:rPr lang="fr-FR" sz="1200" b="0" i="0" u="none" strike="noStrike" cap="none" dirty="0">
                <a:solidFill>
                  <a:schemeClr val="dk1"/>
                </a:solidFill>
                <a:latin typeface="Calibri"/>
                <a:ea typeface="Calibri"/>
                <a:cs typeface="Calibri"/>
                <a:sym typeface="Calibri"/>
              </a:rPr>
            </a:br>
            <a:r>
              <a:rPr lang="fr-FR" sz="1200" b="1" i="0" u="none" strike="noStrike" cap="none" dirty="0" smtClean="0">
                <a:solidFill>
                  <a:schemeClr val="dk1"/>
                </a:solidFill>
                <a:latin typeface="Calibri"/>
                <a:ea typeface="Calibri"/>
                <a:cs typeface="Calibri"/>
                <a:sym typeface="Calibri"/>
              </a:rPr>
              <a:t>Temporellement définis:</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Si vous ne vous fixez pas </a:t>
            </a:r>
            <a:r>
              <a:rPr lang="fr-FR" sz="1200" b="0" i="0" u="none" strike="noStrike" cap="none" dirty="0" smtClean="0">
                <a:solidFill>
                  <a:schemeClr val="dk1"/>
                </a:solidFill>
                <a:latin typeface="Calibri"/>
                <a:ea typeface="Calibri"/>
                <a:cs typeface="Calibri"/>
                <a:sym typeface="Calibri"/>
              </a:rPr>
              <a:t>de délai </a:t>
            </a:r>
            <a:r>
              <a:rPr lang="fr-FR" sz="1200" b="0" i="0" u="none" strike="noStrike" cap="none" dirty="0">
                <a:solidFill>
                  <a:schemeClr val="dk1"/>
                </a:solidFill>
                <a:latin typeface="Calibri"/>
                <a:ea typeface="Calibri"/>
                <a:cs typeface="Calibri"/>
                <a:sym typeface="Calibri"/>
              </a:rPr>
              <a:t>pour atteindre vos objectifs, vous n’avez aucune vraie motivation pour commencer à y travailler. En fixant une date limite, votre esprit commencera à travailler sur votre objectif de façon inconsciente, nuit et jour, pour vous rapprocher de la réussite.)</a:t>
            </a:r>
          </a:p>
        </p:txBody>
      </p:sp>
      <p:sp>
        <p:nvSpPr>
          <p:cNvPr id="156" name="Shape 15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606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Dirigez </a:t>
            </a:r>
            <a:r>
              <a:rPr lang="fr-FR" sz="1200" b="0" i="0" u="none" strike="noStrike" cap="none" dirty="0">
                <a:solidFill>
                  <a:schemeClr val="dk1"/>
                </a:solidFill>
                <a:latin typeface="Calibri"/>
                <a:ea typeface="Calibri"/>
                <a:cs typeface="Calibri"/>
                <a:sym typeface="Calibri"/>
              </a:rPr>
              <a:t>les étudiants vers la </a:t>
            </a:r>
            <a:r>
              <a:rPr lang="fr-FR" sz="1200" b="0" i="0" u="none" strike="noStrike" cap="none" dirty="0" smtClean="0">
                <a:solidFill>
                  <a:schemeClr val="dk1"/>
                </a:solidFill>
                <a:latin typeface="Calibri"/>
                <a:ea typeface="Calibri"/>
                <a:cs typeface="Calibri"/>
                <a:sym typeface="Calibri"/>
              </a:rPr>
              <a:t>Fiche «Planification personnelle </a:t>
            </a:r>
            <a:r>
              <a:rPr lang="fr-FR" sz="1200" b="0" i="0" u="none" strike="noStrike" cap="none" dirty="0">
                <a:solidFill>
                  <a:schemeClr val="dk1"/>
                </a:solidFill>
                <a:latin typeface="Calibri"/>
                <a:ea typeface="Calibri"/>
                <a:cs typeface="Calibri"/>
                <a:sym typeface="Calibri"/>
              </a:rPr>
              <a:t>» pour déterminer </a:t>
            </a:r>
            <a:r>
              <a:rPr lang="fr-FR" sz="1200" b="0" i="0" u="none" strike="noStrike" cap="none" dirty="0" smtClean="0">
                <a:solidFill>
                  <a:schemeClr val="dk1"/>
                </a:solidFill>
                <a:latin typeface="Calibri"/>
                <a:ea typeface="Calibri"/>
                <a:cs typeface="Calibri"/>
                <a:sym typeface="Calibri"/>
              </a:rPr>
              <a:t>leurs </a:t>
            </a:r>
            <a:r>
              <a:rPr lang="fr-FR" sz="1200" b="0" i="0" u="none" strike="noStrike" cap="none" dirty="0">
                <a:solidFill>
                  <a:schemeClr val="dk1"/>
                </a:solidFill>
                <a:latin typeface="Calibri"/>
                <a:ea typeface="Calibri"/>
                <a:cs typeface="Calibri"/>
                <a:sym typeface="Calibri"/>
              </a:rPr>
              <a:t>objectifs et demandez-leur de compléter la première et deuxième étape.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D'abord, ils devraient identifier leurs objectifs et ensuite ils devraient identifier les tâches qu'ils doivent accomplir pour y parvenir. Ils </a:t>
            </a:r>
            <a:r>
              <a:rPr lang="fr-FR" sz="1200" b="0" i="0" u="none" strike="noStrike" cap="none" dirty="0" smtClean="0">
                <a:solidFill>
                  <a:schemeClr val="dk1"/>
                </a:solidFill>
                <a:latin typeface="Calibri"/>
                <a:ea typeface="Calibri"/>
                <a:cs typeface="Calibri"/>
                <a:sym typeface="Calibri"/>
              </a:rPr>
              <a:t>ont à identifier </a:t>
            </a:r>
            <a:r>
              <a:rPr lang="fr-FR" sz="1200" b="0" i="0" u="none" strike="noStrike" cap="none" dirty="0">
                <a:solidFill>
                  <a:schemeClr val="dk1"/>
                </a:solidFill>
                <a:latin typeface="Calibri"/>
                <a:ea typeface="Calibri"/>
                <a:cs typeface="Calibri"/>
                <a:sym typeface="Calibri"/>
              </a:rPr>
              <a:t>les tâches uniquement pour leurs objectifs pour le jour et pour le mois. Expliquez que chaque objectif peut avoir plusieurs tâches. </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Montrez-leur les </a:t>
            </a:r>
            <a:r>
              <a:rPr lang="fr-FR" sz="1200" b="0" i="0" u="none" strike="noStrike" cap="none" dirty="0">
                <a:solidFill>
                  <a:schemeClr val="dk1"/>
                </a:solidFill>
                <a:latin typeface="Calibri"/>
                <a:ea typeface="Calibri"/>
                <a:cs typeface="Calibri"/>
                <a:sym typeface="Calibri"/>
              </a:rPr>
              <a:t>exemples dans la fiche et </a:t>
            </a:r>
            <a:r>
              <a:rPr lang="fr-FR" sz="1200" b="0" i="0" u="none" strike="noStrike" cap="none" dirty="0" smtClean="0">
                <a:solidFill>
                  <a:schemeClr val="dk1"/>
                </a:solidFill>
                <a:latin typeface="Calibri"/>
                <a:ea typeface="Calibri"/>
                <a:cs typeface="Calibri"/>
                <a:sym typeface="Calibri"/>
              </a:rPr>
              <a:t>demandez </a:t>
            </a:r>
            <a:r>
              <a:rPr lang="fr-FR" sz="1200" b="0" i="0" u="none" strike="noStrike" cap="none" dirty="0">
                <a:solidFill>
                  <a:schemeClr val="dk1"/>
                </a:solidFill>
                <a:latin typeface="Calibri"/>
                <a:ea typeface="Calibri"/>
                <a:cs typeface="Calibri"/>
                <a:sym typeface="Calibri"/>
              </a:rPr>
              <a:t>s'il y a des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 pour cette activité</a:t>
            </a:r>
            <a:r>
              <a:rPr lang="fr-FR" sz="1200" b="0" i="0" u="none" strike="noStrike" cap="none" dirty="0">
                <a:solidFill>
                  <a:schemeClr val="dk1"/>
                </a:solidFill>
                <a:latin typeface="Calibri"/>
                <a:ea typeface="Calibri"/>
                <a:cs typeface="Calibri"/>
                <a:sym typeface="Calibri"/>
              </a:rPr>
              <a:t>. Ils peuvent partager leurs réponses avec un partenaire lorsqu'ils ont fini.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760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Après avoir identifié leurs activités et leurs tâches, expliquez qu'ils doivent maintenant donner la priorité à l'ordre dans lequel ils doivent être remplis.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Lisez </a:t>
            </a:r>
            <a:r>
              <a:rPr lang="fr-FR" sz="1200" b="0" i="0" u="none" strike="noStrike" cap="none" dirty="0">
                <a:solidFill>
                  <a:schemeClr val="dk1"/>
                </a:solidFill>
                <a:latin typeface="Calibri"/>
                <a:ea typeface="Calibri"/>
                <a:cs typeface="Calibri"/>
                <a:sym typeface="Calibri"/>
              </a:rPr>
              <a:t>le PPT.</a:t>
            </a:r>
          </a:p>
        </p:txBody>
      </p:sp>
      <p:sp>
        <p:nvSpPr>
          <p:cNvPr id="186" name="Shape 18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17</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692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ces questions peuvent les aider à prioriser leurs tâches. </a:t>
            </a:r>
            <a:r>
              <a:rPr lang="fr-FR" sz="1200" b="0" i="0" u="none" strike="noStrike" cap="none" dirty="0" smtClean="0">
                <a:solidFill>
                  <a:schemeClr val="dk1"/>
                </a:solidFill>
                <a:latin typeface="Calibri"/>
                <a:ea typeface="Calibri"/>
                <a:cs typeface="Calibri"/>
                <a:sym typeface="Calibri"/>
              </a:rPr>
              <a:t>Lisez </a:t>
            </a:r>
            <a:r>
              <a:rPr lang="fr-FR" sz="1200" b="0" i="0" u="none" strike="noStrike" cap="none" dirty="0">
                <a:solidFill>
                  <a:schemeClr val="dk1"/>
                </a:solidFill>
                <a:latin typeface="Calibri"/>
                <a:ea typeface="Calibri"/>
                <a:cs typeface="Calibri"/>
                <a:sym typeface="Calibri"/>
              </a:rPr>
              <a:t>les questions. </a:t>
            </a:r>
          </a:p>
        </p:txBody>
      </p:sp>
      <p:sp>
        <p:nvSpPr>
          <p:cNvPr id="193" name="Shape 19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894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que </a:t>
            </a:r>
            <a:r>
              <a:rPr lang="fr-FR" sz="1200" b="0" i="0" u="none" strike="noStrike" cap="none" dirty="0" smtClean="0">
                <a:solidFill>
                  <a:schemeClr val="dk1"/>
                </a:solidFill>
                <a:latin typeface="Calibri"/>
                <a:ea typeface="Calibri"/>
                <a:cs typeface="Calibri"/>
                <a:sym typeface="Calibri"/>
              </a:rPr>
              <a:t>la matrice </a:t>
            </a:r>
            <a:r>
              <a:rPr lang="fr-FR" sz="1200" b="0" i="0" u="none" strike="noStrike" cap="none" dirty="0">
                <a:solidFill>
                  <a:schemeClr val="dk1"/>
                </a:solidFill>
                <a:latin typeface="Calibri"/>
                <a:ea typeface="Calibri"/>
                <a:cs typeface="Calibri"/>
                <a:sym typeface="Calibri"/>
              </a:rPr>
              <a:t>Urgent-Important </a:t>
            </a:r>
            <a:r>
              <a:rPr lang="fr-FR" sz="1200" b="0" i="0" u="none" strike="noStrike" cap="none" dirty="0" smtClean="0">
                <a:solidFill>
                  <a:schemeClr val="dk1"/>
                </a:solidFill>
                <a:latin typeface="Calibri"/>
                <a:ea typeface="Calibri"/>
                <a:cs typeface="Calibri"/>
                <a:sym typeface="Calibri"/>
              </a:rPr>
              <a:t>peut </a:t>
            </a:r>
            <a:r>
              <a:rPr lang="fr-FR" sz="1200" b="0" i="0" u="none" strike="noStrike" cap="none" dirty="0">
                <a:solidFill>
                  <a:schemeClr val="dk1"/>
                </a:solidFill>
                <a:latin typeface="Calibri"/>
                <a:ea typeface="Calibri"/>
                <a:cs typeface="Calibri"/>
                <a:sym typeface="Calibri"/>
              </a:rPr>
              <a:t>les aider à prioriser leurs tâches aussi. </a:t>
            </a: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les différents quadrants :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1" i="0" u="none" strike="noStrike" cap="none" dirty="0">
                <a:solidFill>
                  <a:schemeClr val="dk1"/>
                </a:solidFill>
                <a:latin typeface="Calibri"/>
                <a:ea typeface="Calibri"/>
                <a:cs typeface="Calibri"/>
                <a:sym typeface="Calibri"/>
              </a:rPr>
              <a:t>Urgentes et importantes : </a:t>
            </a:r>
            <a:r>
              <a:rPr lang="fr-FR" sz="1200" b="0" i="0" u="none" strike="noStrike" cap="none" dirty="0">
                <a:solidFill>
                  <a:schemeClr val="dk1"/>
                </a:solidFill>
                <a:latin typeface="Calibri"/>
                <a:ea typeface="Calibri"/>
                <a:cs typeface="Calibri"/>
                <a:sym typeface="Calibri"/>
              </a:rPr>
              <a:t>Les activités dans ce domaine concernent le traitement des questions critiques qui se présentent et les engagements importants. Effectuez ces tâches maintenant.</a:t>
            </a:r>
          </a:p>
          <a:p>
            <a:pPr marL="0" marR="0" lvl="0" indent="0" algn="l" rtl="0">
              <a:spcBef>
                <a:spcPts val="0"/>
              </a:spcBef>
              <a:buSzPct val="25000"/>
              <a:buNone/>
            </a:pPr>
            <a:r>
              <a:rPr lang="fr-FR" sz="1200" b="1" i="0" u="none" strike="noStrike" cap="none" dirty="0">
                <a:solidFill>
                  <a:schemeClr val="dk1"/>
                </a:solidFill>
                <a:latin typeface="Calibri"/>
                <a:ea typeface="Calibri"/>
                <a:cs typeface="Calibri"/>
                <a:sym typeface="Calibri"/>
              </a:rPr>
              <a:t>Importantes mais pas urgentes : </a:t>
            </a:r>
            <a:r>
              <a:rPr lang="fr-FR" sz="1200" b="0" i="0" u="none" strike="noStrike" cap="none" dirty="0">
                <a:solidFill>
                  <a:schemeClr val="dk1"/>
                </a:solidFill>
                <a:latin typeface="Calibri"/>
                <a:ea typeface="Calibri"/>
                <a:cs typeface="Calibri"/>
                <a:sym typeface="Calibri"/>
              </a:rPr>
              <a:t>Ces tâches axées sur la réussite sont essentielles à la réalisation de vos objectifs. Prévoyez d’effectuer ces tâches tout de suite après celles citées ci-dessus.</a:t>
            </a:r>
          </a:p>
          <a:p>
            <a:pPr marL="0" marR="0" lvl="0" indent="0" algn="l" rtl="0">
              <a:spcBef>
                <a:spcPts val="0"/>
              </a:spcBef>
              <a:buSzPct val="25000"/>
              <a:buNone/>
            </a:pPr>
            <a:r>
              <a:rPr lang="fr-FR" sz="1200" b="1" i="0" u="none" strike="noStrike" cap="none" dirty="0">
                <a:solidFill>
                  <a:schemeClr val="dk1"/>
                </a:solidFill>
                <a:latin typeface="Calibri"/>
                <a:ea typeface="Calibri"/>
                <a:cs typeface="Calibri"/>
                <a:sym typeface="Calibri"/>
              </a:rPr>
              <a:t>Urgentes, mais pas importantes : </a:t>
            </a:r>
            <a:r>
              <a:rPr lang="fr-FR" sz="1200" b="0" i="0" u="none" strike="noStrike" cap="none" dirty="0">
                <a:solidFill>
                  <a:schemeClr val="dk1"/>
                </a:solidFill>
                <a:latin typeface="Calibri"/>
                <a:ea typeface="Calibri"/>
                <a:cs typeface="Calibri"/>
                <a:sym typeface="Calibri"/>
              </a:rPr>
              <a:t>Ces tâches ne vous </a:t>
            </a:r>
            <a:r>
              <a:rPr lang="fr-FR" sz="1200" b="0" i="0" u="none" strike="noStrike" cap="none" dirty="0" smtClean="0">
                <a:solidFill>
                  <a:schemeClr val="dk1"/>
                </a:solidFill>
                <a:latin typeface="Calibri"/>
                <a:ea typeface="Calibri"/>
                <a:cs typeface="Calibri"/>
                <a:sym typeface="Calibri"/>
              </a:rPr>
              <a:t>font pas avancer vers </a:t>
            </a:r>
            <a:r>
              <a:rPr lang="fr-FR" sz="1200" b="0" i="0" u="none" strike="noStrike" cap="none" dirty="0">
                <a:solidFill>
                  <a:schemeClr val="dk1"/>
                </a:solidFill>
                <a:latin typeface="Calibri"/>
                <a:ea typeface="Calibri"/>
                <a:cs typeface="Calibri"/>
                <a:sym typeface="Calibri"/>
              </a:rPr>
              <a:t>vos propres objectifs. </a:t>
            </a:r>
            <a:r>
              <a:rPr lang="fr-FR" sz="1200" b="0" i="0" u="none" strike="noStrike" cap="none" dirty="0" smtClean="0">
                <a:solidFill>
                  <a:schemeClr val="dk1"/>
                </a:solidFill>
                <a:latin typeface="Calibri"/>
                <a:ea typeface="Calibri"/>
                <a:cs typeface="Calibri"/>
                <a:sym typeface="Calibri"/>
              </a:rPr>
              <a:t>Retardez-les, raccourcissez-les</a:t>
            </a:r>
            <a:r>
              <a:rPr lang="fr-FR" sz="1200" b="0" i="0" u="none" strike="noStrike" cap="none" baseline="0" dirty="0" smtClean="0">
                <a:solidFill>
                  <a:schemeClr val="dk1"/>
                </a:solidFill>
                <a:latin typeface="Calibri"/>
                <a:ea typeface="Calibri"/>
                <a:cs typeface="Calibri"/>
                <a:sym typeface="Calibri"/>
              </a:rPr>
              <a:t> ou rejetez</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les demandes des autres. </a:t>
            </a:r>
            <a:endParaRPr lang="fr-FR"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fr-FR" sz="1200" b="1" i="0" u="none" strike="noStrike" cap="none" dirty="0" smtClean="0">
                <a:solidFill>
                  <a:schemeClr val="dk1"/>
                </a:solidFill>
                <a:latin typeface="Calibri"/>
                <a:ea typeface="Calibri"/>
                <a:cs typeface="Calibri"/>
                <a:sym typeface="Calibri"/>
              </a:rPr>
              <a:t>Non urgentes </a:t>
            </a:r>
            <a:r>
              <a:rPr lang="fr-FR" sz="1200" b="1" i="0" u="none" strike="noStrike" cap="none" dirty="0">
                <a:solidFill>
                  <a:schemeClr val="dk1"/>
                </a:solidFill>
                <a:latin typeface="Calibri"/>
                <a:ea typeface="Calibri"/>
                <a:cs typeface="Calibri"/>
                <a:sym typeface="Calibri"/>
              </a:rPr>
              <a:t>et non </a:t>
            </a:r>
            <a:r>
              <a:rPr lang="fr-FR" sz="1200" b="1" i="0" u="none" strike="noStrike" cap="none" dirty="0" smtClean="0">
                <a:solidFill>
                  <a:schemeClr val="dk1"/>
                </a:solidFill>
                <a:latin typeface="Calibri"/>
                <a:ea typeface="Calibri"/>
                <a:cs typeface="Calibri"/>
                <a:sym typeface="Calibri"/>
              </a:rPr>
              <a:t>importantes: </a:t>
            </a:r>
            <a:r>
              <a:rPr lang="fr-FR" sz="1200" b="0" i="0" u="none" strike="noStrike" cap="none" dirty="0">
                <a:solidFill>
                  <a:schemeClr val="dk1"/>
                </a:solidFill>
                <a:latin typeface="Calibri"/>
                <a:ea typeface="Calibri"/>
                <a:cs typeface="Calibri"/>
                <a:sym typeface="Calibri"/>
              </a:rPr>
              <a:t>Ces interruptions insignifiantes sont juste une distraction, et </a:t>
            </a:r>
            <a:r>
              <a:rPr lang="fr-FR" sz="1200" b="0" i="0" u="none" strike="noStrike" cap="none" dirty="0" smtClean="0">
                <a:solidFill>
                  <a:schemeClr val="dk1"/>
                </a:solidFill>
                <a:latin typeface="Calibri"/>
                <a:ea typeface="Calibri"/>
                <a:cs typeface="Calibri"/>
                <a:sym typeface="Calibri"/>
              </a:rPr>
              <a:t>devraient </a:t>
            </a:r>
            <a:r>
              <a:rPr lang="fr-FR" sz="1200" b="0" i="0" u="none" strike="noStrike" cap="none" dirty="0">
                <a:solidFill>
                  <a:schemeClr val="dk1"/>
                </a:solidFill>
                <a:latin typeface="Calibri"/>
                <a:ea typeface="Calibri"/>
                <a:cs typeface="Calibri"/>
                <a:sym typeface="Calibri"/>
              </a:rPr>
              <a:t>être </a:t>
            </a:r>
            <a:r>
              <a:rPr lang="fr-FR" sz="1200" b="0" i="0" u="none" strike="noStrike" cap="none" dirty="0" smtClean="0">
                <a:solidFill>
                  <a:schemeClr val="dk1"/>
                </a:solidFill>
                <a:latin typeface="Calibri"/>
                <a:ea typeface="Calibri"/>
                <a:cs typeface="Calibri"/>
                <a:sym typeface="Calibri"/>
              </a:rPr>
              <a:t>évitées </a:t>
            </a:r>
            <a:r>
              <a:rPr lang="fr-FR" sz="1200" b="0" i="0" u="none" strike="noStrike" cap="none" dirty="0">
                <a:solidFill>
                  <a:schemeClr val="dk1"/>
                </a:solidFill>
                <a:latin typeface="Calibri"/>
                <a:ea typeface="Calibri"/>
                <a:cs typeface="Calibri"/>
                <a:sym typeface="Calibri"/>
              </a:rPr>
              <a:t>si possible. Cependant, veillez à ne pas qualifier erronément des choses comme </a:t>
            </a:r>
            <a:r>
              <a:rPr lang="fr-FR" sz="1200" b="0" i="0" u="none" strike="noStrike" cap="none" dirty="0" smtClean="0">
                <a:solidFill>
                  <a:schemeClr val="dk1"/>
                </a:solidFill>
                <a:latin typeface="Calibri"/>
                <a:ea typeface="Calibri"/>
                <a:cs typeface="Calibri"/>
                <a:sym typeface="Calibri"/>
              </a:rPr>
              <a:t>les </a:t>
            </a:r>
            <a:r>
              <a:rPr lang="fr-FR" sz="1200" b="0" i="0" u="none" strike="noStrike" cap="none" dirty="0">
                <a:solidFill>
                  <a:schemeClr val="dk1"/>
                </a:solidFill>
                <a:latin typeface="Calibri"/>
                <a:ea typeface="Calibri"/>
                <a:cs typeface="Calibri"/>
                <a:sym typeface="Calibri"/>
              </a:rPr>
              <a:t>activités familiales et </a:t>
            </a:r>
            <a:r>
              <a:rPr lang="fr-FR" sz="1200" b="0" i="0" u="none" strike="noStrike" cap="none" dirty="0" smtClean="0">
                <a:solidFill>
                  <a:schemeClr val="dk1"/>
                </a:solidFill>
                <a:latin typeface="Calibri"/>
                <a:ea typeface="Calibri"/>
                <a:cs typeface="Calibri"/>
                <a:sym typeface="Calibri"/>
              </a:rPr>
              <a:t>récréatives comme n’étant </a:t>
            </a:r>
            <a:r>
              <a:rPr lang="fr-FR" sz="1200" b="0" i="0" u="none" strike="noStrike" cap="none" dirty="0">
                <a:solidFill>
                  <a:schemeClr val="dk1"/>
                </a:solidFill>
                <a:latin typeface="Calibri"/>
                <a:ea typeface="Calibri"/>
                <a:cs typeface="Calibri"/>
                <a:sym typeface="Calibri"/>
              </a:rPr>
              <a:t>pas </a:t>
            </a:r>
            <a:r>
              <a:rPr lang="fr-FR" sz="1200" b="0" i="0" u="none" strike="noStrike" cap="none" dirty="0" smtClean="0">
                <a:solidFill>
                  <a:schemeClr val="dk1"/>
                </a:solidFill>
                <a:latin typeface="Calibri"/>
                <a:ea typeface="Calibri"/>
                <a:cs typeface="Calibri"/>
                <a:sym typeface="Calibri"/>
              </a:rPr>
              <a:t>importantes. </a:t>
            </a:r>
            <a:r>
              <a:rPr lang="fr-FR" sz="1200" b="0" i="0" u="none" strike="noStrike" cap="none" dirty="0">
                <a:solidFill>
                  <a:schemeClr val="dk1"/>
                </a:solidFill>
                <a:latin typeface="Calibri"/>
                <a:ea typeface="Calibri"/>
                <a:cs typeface="Calibri"/>
                <a:sym typeface="Calibri"/>
              </a:rPr>
              <a:t>Évitez tout à fait ces distractions.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Après avoir identifié toutes leurs tâches, ils devraient écrire une tâche par « Post-it ».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291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670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Dirigez </a:t>
            </a:r>
            <a:r>
              <a:rPr lang="fr-FR" sz="1200" b="0" i="0" u="none" strike="noStrike" cap="none" dirty="0">
                <a:solidFill>
                  <a:schemeClr val="dk1"/>
                </a:solidFill>
                <a:latin typeface="Calibri"/>
                <a:ea typeface="Calibri"/>
                <a:cs typeface="Calibri"/>
                <a:sym typeface="Calibri"/>
              </a:rPr>
              <a:t>les étudiants vers la Fiche « </a:t>
            </a:r>
            <a:r>
              <a:rPr lang="fr-FR" sz="1200" b="0" i="0" u="none" strike="noStrike" cap="none" dirty="0" smtClean="0">
                <a:solidFill>
                  <a:schemeClr val="dk1"/>
                </a:solidFill>
                <a:latin typeface="Calibri"/>
                <a:ea typeface="Calibri"/>
                <a:cs typeface="Calibri"/>
                <a:sym typeface="Calibri"/>
              </a:rPr>
              <a:t>Planification </a:t>
            </a:r>
            <a:r>
              <a:rPr lang="fr-FR" sz="1200" b="0" i="0" u="none" strike="noStrike" cap="none" dirty="0">
                <a:solidFill>
                  <a:schemeClr val="dk1"/>
                </a:solidFill>
                <a:latin typeface="Calibri"/>
                <a:ea typeface="Calibri"/>
                <a:cs typeface="Calibri"/>
                <a:sym typeface="Calibri"/>
              </a:rPr>
              <a:t>p</a:t>
            </a:r>
            <a:r>
              <a:rPr lang="fr-FR" sz="1200" b="0" i="0" u="none" strike="noStrike" cap="none" dirty="0" smtClean="0">
                <a:solidFill>
                  <a:schemeClr val="dk1"/>
                </a:solidFill>
                <a:latin typeface="Calibri"/>
                <a:ea typeface="Calibri"/>
                <a:cs typeface="Calibri"/>
                <a:sym typeface="Calibri"/>
              </a:rPr>
              <a:t>ersonnelle</a:t>
            </a:r>
            <a:r>
              <a:rPr lang="fr-FR" sz="1200" b="0" i="0" u="none" strike="noStrike" cap="none" dirty="0">
                <a:solidFill>
                  <a:schemeClr val="dk1"/>
                </a:solidFill>
                <a:latin typeface="Calibri"/>
                <a:ea typeface="Calibri"/>
                <a:cs typeface="Calibri"/>
                <a:sym typeface="Calibri"/>
              </a:rPr>
              <a:t> » </a:t>
            </a:r>
            <a:r>
              <a:rPr lang="fr-FR" sz="1200" b="0" i="0" u="none" strike="noStrike" cap="none" dirty="0" smtClean="0">
                <a:solidFill>
                  <a:schemeClr val="dk1"/>
                </a:solidFill>
                <a:latin typeface="Calibri"/>
                <a:ea typeface="Calibri"/>
                <a:cs typeface="Calibri"/>
                <a:sym typeface="Calibri"/>
              </a:rPr>
              <a:t>à</a:t>
            </a:r>
            <a:r>
              <a:rPr lang="fr-FR" sz="1200" b="0" i="0" u="none" strike="noStrike" cap="none" baseline="0" dirty="0" smtClean="0">
                <a:solidFill>
                  <a:schemeClr val="dk1"/>
                </a:solidFill>
                <a:latin typeface="Calibri"/>
                <a:ea typeface="Calibri"/>
                <a:cs typeface="Calibri"/>
                <a:sym typeface="Calibri"/>
              </a:rPr>
              <a:t> nouveau</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déterminer leur priorités (complétez la troisième étape).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Demandez </a:t>
            </a:r>
            <a:r>
              <a:rPr lang="fr-FR" sz="1200" b="0" i="0" u="none" strike="noStrike" cap="none" dirty="0">
                <a:solidFill>
                  <a:schemeClr val="dk1"/>
                </a:solidFill>
                <a:latin typeface="Calibri"/>
                <a:ea typeface="Calibri"/>
                <a:cs typeface="Calibri"/>
                <a:sym typeface="Calibri"/>
              </a:rPr>
              <a:t>aux élèves d’écrire une activité par « Post-it » (du tableau ci-dessus) et </a:t>
            </a:r>
            <a:r>
              <a:rPr lang="fr-FR" sz="1200" b="0" i="0" u="none" strike="noStrike" cap="none" dirty="0" smtClean="0">
                <a:solidFill>
                  <a:schemeClr val="dk1"/>
                </a:solidFill>
                <a:latin typeface="Calibri"/>
                <a:ea typeface="Calibri"/>
                <a:cs typeface="Calibri"/>
                <a:sym typeface="Calibri"/>
              </a:rPr>
              <a:t>d’utiliser la matrice </a:t>
            </a:r>
            <a:r>
              <a:rPr lang="fr-FR" sz="1200" b="0" i="0" u="none" strike="noStrike" cap="none" dirty="0">
                <a:solidFill>
                  <a:schemeClr val="dk1"/>
                </a:solidFill>
                <a:latin typeface="Calibri"/>
                <a:ea typeface="Calibri"/>
                <a:cs typeface="Calibri"/>
                <a:sym typeface="Calibri"/>
              </a:rPr>
              <a:t>Urgent-Important pour classer </a:t>
            </a:r>
            <a:r>
              <a:rPr lang="fr-FR" sz="1200" b="0" i="0" u="none" strike="noStrike" cap="none" dirty="0" smtClean="0">
                <a:solidFill>
                  <a:schemeClr val="dk1"/>
                </a:solidFill>
                <a:latin typeface="Calibri"/>
                <a:ea typeface="Calibri"/>
                <a:cs typeface="Calibri"/>
                <a:sym typeface="Calibri"/>
              </a:rPr>
              <a:t>leurs </a:t>
            </a:r>
            <a:r>
              <a:rPr lang="fr-FR" sz="1200" b="0" i="0" u="none" strike="noStrike" cap="none" dirty="0">
                <a:solidFill>
                  <a:schemeClr val="dk1"/>
                </a:solidFill>
                <a:latin typeface="Calibri"/>
                <a:ea typeface="Calibri"/>
                <a:cs typeface="Calibri"/>
                <a:sym typeface="Calibri"/>
              </a:rPr>
              <a:t>activités. Ils doivent </a:t>
            </a:r>
            <a:r>
              <a:rPr lang="fr-FR" sz="1200" b="0" i="0" u="none" strike="noStrike" cap="none" dirty="0" smtClean="0">
                <a:solidFill>
                  <a:schemeClr val="dk1"/>
                </a:solidFill>
                <a:latin typeface="Calibri"/>
                <a:ea typeface="Calibri"/>
                <a:cs typeface="Calibri"/>
                <a:sym typeface="Calibri"/>
              </a:rPr>
              <a:t>coller leur </a:t>
            </a:r>
            <a:r>
              <a:rPr lang="fr-FR" sz="1200" b="0" i="0" u="none" strike="noStrike" cap="none" dirty="0">
                <a:solidFill>
                  <a:schemeClr val="dk1"/>
                </a:solidFill>
                <a:latin typeface="Calibri"/>
                <a:ea typeface="Calibri"/>
                <a:cs typeface="Calibri"/>
                <a:sym typeface="Calibri"/>
              </a:rPr>
              <a:t>« Post-it » dans le quadrant approprié sur le « flip chart ». Si vous ne possédez pas un « flip chart » ou « Post-</a:t>
            </a:r>
            <a:r>
              <a:rPr lang="fr-FR" sz="1200" b="0" i="0" u="none" strike="noStrike" cap="none" dirty="0" err="1">
                <a:solidFill>
                  <a:schemeClr val="dk1"/>
                </a:solidFill>
                <a:latin typeface="Calibri"/>
                <a:ea typeface="Calibri"/>
                <a:cs typeface="Calibri"/>
                <a:sym typeface="Calibri"/>
              </a:rPr>
              <a:t>its</a:t>
            </a:r>
            <a:r>
              <a:rPr lang="fr-FR" sz="1200" b="0" i="0" u="none" strike="noStrike" cap="none" dirty="0">
                <a:solidFill>
                  <a:schemeClr val="dk1"/>
                </a:solidFill>
                <a:latin typeface="Calibri"/>
                <a:ea typeface="Calibri"/>
                <a:cs typeface="Calibri"/>
                <a:sym typeface="Calibri"/>
              </a:rPr>
              <a:t> », ils peuvent le faire directement dans leur fiche.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cette activité. Ils peuvent partager leurs réponses avec un partenaire lorsqu'ils ont fini.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p:txBody>
      </p:sp>
      <p:sp>
        <p:nvSpPr>
          <p:cNvPr id="216" name="Shape 21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452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639763" y="307975"/>
            <a:ext cx="5075237" cy="3806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une fois qu'ils ont identifié et priorisé leurs tâches, il est judicieux d'en tenir compte dans une "liste à faire" </a:t>
            </a:r>
            <a:r>
              <a:rPr lang="fr-FR" sz="1200" b="0" i="0" u="none" strike="noStrike" cap="none" dirty="0" smtClean="0">
                <a:solidFill>
                  <a:schemeClr val="dk1"/>
                </a:solidFill>
                <a:latin typeface="Calibri"/>
                <a:ea typeface="Calibri"/>
                <a:cs typeface="Calibri"/>
                <a:sym typeface="Calibri"/>
              </a:rPr>
              <a:t>et de noter</a:t>
            </a:r>
            <a:r>
              <a:rPr lang="fr-FR" sz="1200" b="0" i="0" u="none" strike="noStrike" cap="none" baseline="0" dirty="0" smtClean="0">
                <a:solidFill>
                  <a:schemeClr val="dk1"/>
                </a:solidFill>
                <a:latin typeface="Calibri"/>
                <a:ea typeface="Calibri"/>
                <a:cs typeface="Calibri"/>
                <a:sym typeface="Calibri"/>
              </a:rPr>
              <a:t> ses tâches par priorité </a:t>
            </a:r>
            <a:r>
              <a:rPr lang="fr-FR" sz="1200" b="0" i="0" u="none" strike="noStrike" cap="none" dirty="0" smtClean="0">
                <a:solidFill>
                  <a:schemeClr val="dk1"/>
                </a:solidFill>
                <a:latin typeface="Calibri"/>
                <a:ea typeface="Calibri"/>
                <a:cs typeface="Calibri"/>
                <a:sym typeface="Calibri"/>
              </a:rPr>
              <a:t>dans </a:t>
            </a:r>
            <a:r>
              <a:rPr lang="fr-FR" sz="1200" b="0" i="0" u="none" strike="noStrike" cap="none" dirty="0">
                <a:solidFill>
                  <a:schemeClr val="dk1"/>
                </a:solidFill>
                <a:latin typeface="Calibri"/>
                <a:ea typeface="Calibri"/>
                <a:cs typeface="Calibri"/>
                <a:sym typeface="Calibri"/>
              </a:rPr>
              <a:t>un </a:t>
            </a:r>
            <a:r>
              <a:rPr lang="fr-FR" sz="1200" b="0" i="0" u="none" strike="noStrike" cap="none" dirty="0" smtClean="0">
                <a:solidFill>
                  <a:schemeClr val="dk1"/>
                </a:solidFill>
                <a:latin typeface="Calibri"/>
                <a:ea typeface="Calibri"/>
                <a:cs typeface="Calibri"/>
                <a:sym typeface="Calibri"/>
              </a:rPr>
              <a:t>carnet. </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Notez que cette « liste à faire » est manuscrite, mais vous pouvez également utiliser un logiciel - regardez votre </a:t>
            </a:r>
            <a:r>
              <a:rPr lang="fr-FR" sz="1200" b="0" i="0" u="none" strike="noStrike" cap="none" dirty="0" smtClean="0">
                <a:solidFill>
                  <a:schemeClr val="dk1"/>
                </a:solidFill>
                <a:latin typeface="Calibri"/>
                <a:ea typeface="Calibri"/>
                <a:cs typeface="Calibri"/>
                <a:sym typeface="Calibri"/>
              </a:rPr>
              <a:t>calendrier </a:t>
            </a:r>
            <a:r>
              <a:rPr lang="fr-FR" sz="1200" b="0" i="0" u="none" strike="noStrike" cap="none" dirty="0">
                <a:solidFill>
                  <a:schemeClr val="dk1"/>
                </a:solidFill>
                <a:latin typeface="Calibri"/>
                <a:ea typeface="Calibri"/>
                <a:cs typeface="Calibri"/>
                <a:sym typeface="Calibri"/>
              </a:rPr>
              <a:t>en ligne pour voir si vous avez une option "tâche" ou consultez des </a:t>
            </a:r>
            <a:r>
              <a:rPr lang="fr-FR" sz="1200" b="0" i="0" u="none" strike="noStrike" cap="none" dirty="0" err="1">
                <a:solidFill>
                  <a:schemeClr val="dk1"/>
                </a:solidFill>
                <a:latin typeface="Calibri"/>
                <a:ea typeface="Calibri"/>
                <a:cs typeface="Calibri"/>
                <a:sym typeface="Calibri"/>
              </a:rPr>
              <a:t>apps</a:t>
            </a:r>
            <a:r>
              <a:rPr lang="fr-FR" sz="1200" b="0" i="0" u="none" strike="noStrike" cap="none" dirty="0">
                <a:solidFill>
                  <a:schemeClr val="dk1"/>
                </a:solidFill>
                <a:latin typeface="Calibri"/>
                <a:ea typeface="Calibri"/>
                <a:cs typeface="Calibri"/>
                <a:sym typeface="Calibri"/>
              </a:rPr>
              <a:t> gratuites telles que « </a:t>
            </a:r>
            <a:r>
              <a:rPr lang="fr-FR" sz="1200" b="0" i="0" u="none" strike="noStrike" cap="none" dirty="0" err="1">
                <a:solidFill>
                  <a:schemeClr val="dk1"/>
                </a:solidFill>
                <a:latin typeface="Calibri"/>
                <a:ea typeface="Calibri"/>
                <a:cs typeface="Calibri"/>
                <a:sym typeface="Calibri"/>
              </a:rPr>
              <a:t>todoist</a:t>
            </a:r>
            <a:r>
              <a:rPr lang="fr-FR" sz="1200" b="0" i="0" u="none" strike="noStrike" cap="none" dirty="0">
                <a:solidFill>
                  <a:schemeClr val="dk1"/>
                </a:solidFill>
                <a:latin typeface="Calibri"/>
                <a:ea typeface="Calibri"/>
                <a:cs typeface="Calibri"/>
                <a:sym typeface="Calibri"/>
              </a:rPr>
              <a:t> » (</a:t>
            </a:r>
            <a:r>
              <a:rPr lang="fr-FR" sz="1200" b="0" i="0" u="sng" strike="noStrike" cap="none" dirty="0">
                <a:solidFill>
                  <a:schemeClr val="hlink"/>
                </a:solidFill>
                <a:latin typeface="Calibri"/>
                <a:ea typeface="Calibri"/>
                <a:cs typeface="Calibri"/>
                <a:sym typeface="Calibri"/>
                <a:hlinkClick r:id="rId3"/>
              </a:rPr>
              <a:t>https://fr.todoist.com</a:t>
            </a:r>
            <a:r>
              <a:rPr lang="fr-FR" sz="1200" b="0" i="0" u="none" strike="noStrike" cap="none" dirty="0">
                <a:solidFill>
                  <a:schemeClr val="dk1"/>
                </a:solidFill>
                <a:latin typeface="Calibri"/>
                <a:ea typeface="Calibri"/>
                <a:cs typeface="Calibri"/>
                <a:sym typeface="Calibri"/>
              </a:rPr>
              <a:t>), « </a:t>
            </a:r>
            <a:r>
              <a:rPr lang="fr-FR" sz="1200" b="0" i="0" u="none" strike="noStrike" cap="none" dirty="0" err="1">
                <a:solidFill>
                  <a:schemeClr val="dk1"/>
                </a:solidFill>
                <a:latin typeface="Calibri"/>
                <a:ea typeface="Calibri"/>
                <a:cs typeface="Calibri"/>
                <a:sym typeface="Calibri"/>
              </a:rPr>
              <a:t>evernote</a:t>
            </a:r>
            <a:r>
              <a:rPr lang="fr-FR" sz="1200" b="0" i="0" u="none" strike="noStrike" cap="none" dirty="0">
                <a:solidFill>
                  <a:schemeClr val="dk1"/>
                </a:solidFill>
                <a:latin typeface="Calibri"/>
                <a:ea typeface="Calibri"/>
                <a:cs typeface="Calibri"/>
                <a:sym typeface="Calibri"/>
              </a:rPr>
              <a:t> » (</a:t>
            </a:r>
            <a:r>
              <a:rPr lang="fr-FR" sz="1200" b="0" i="0" u="sng" strike="noStrike" cap="none" dirty="0">
                <a:solidFill>
                  <a:schemeClr val="hlink"/>
                </a:solidFill>
                <a:latin typeface="Calibri"/>
                <a:ea typeface="Calibri"/>
                <a:cs typeface="Calibri"/>
                <a:sym typeface="Calibri"/>
                <a:hlinkClick r:id="rId4"/>
              </a:rPr>
              <a:t>https://evernote.com/intl/fr</a:t>
            </a:r>
            <a:r>
              <a:rPr lang="fr-FR" sz="1200" b="0" i="0" u="none" strike="noStrike" cap="none" dirty="0">
                <a:solidFill>
                  <a:schemeClr val="dk1"/>
                </a:solidFill>
                <a:latin typeface="Calibri"/>
                <a:ea typeface="Calibri"/>
                <a:cs typeface="Calibri"/>
                <a:sym typeface="Calibri"/>
              </a:rPr>
              <a:t>) et « asana » </a:t>
            </a:r>
            <a:r>
              <a:rPr lang="fr-FR" sz="1200" b="0" i="0" u="sng" strike="noStrike" cap="none" dirty="0">
                <a:solidFill>
                  <a:schemeClr val="hlink"/>
                </a:solidFill>
                <a:latin typeface="Calibri"/>
                <a:ea typeface="Calibri"/>
                <a:cs typeface="Calibri"/>
                <a:sym typeface="Calibri"/>
                <a:hlinkClick r:id="rId5"/>
              </a:rPr>
              <a:t>https://asana.com</a:t>
            </a:r>
            <a:r>
              <a:rPr lang="fr-FR" sz="1200" b="0" i="0" u="none" strike="noStrike" cap="none" dirty="0">
                <a:solidFill>
                  <a:schemeClr val="dk1"/>
                </a:solidFill>
                <a:latin typeface="Calibri"/>
                <a:ea typeface="Calibri"/>
                <a:cs typeface="Calibri"/>
                <a:sym typeface="Calibri"/>
              </a:rPr>
              <a:t>).</a:t>
            </a:r>
          </a:p>
        </p:txBody>
      </p:sp>
      <p:sp>
        <p:nvSpPr>
          <p:cNvPr id="223" name="Shape 22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21</a:t>
            </a:fld>
            <a:endParaRPr lang="fr-FR" sz="1200">
              <a:solidFill>
                <a:schemeClr val="dk1"/>
              </a:solidFill>
              <a:latin typeface="Calibri"/>
              <a:ea typeface="Calibri"/>
              <a:cs typeface="Calibri"/>
              <a:sym typeface="Calibri"/>
            </a:endParaRPr>
          </a:p>
        </p:txBody>
      </p:sp>
      <p:sp>
        <p:nvSpPr>
          <p:cNvPr id="224" name="Shape 224"/>
          <p:cNvSpPr/>
          <p:nvPr/>
        </p:nvSpPr>
        <p:spPr>
          <a:xfrm>
            <a:off x="877824" y="566928"/>
            <a:ext cx="3796967" cy="41549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fr-FR" sz="2100">
                <a:solidFill>
                  <a:schemeClr val="dk1"/>
                </a:solidFill>
                <a:latin typeface="Calibri"/>
                <a:ea typeface="Calibri"/>
                <a:cs typeface="Calibri"/>
                <a:sym typeface="Calibri"/>
              </a:rPr>
              <a:t>La Matrice  Important/Urgent</a:t>
            </a:r>
          </a:p>
        </p:txBody>
      </p:sp>
    </p:spTree>
    <p:extLst>
      <p:ext uri="{BB962C8B-B14F-4D97-AF65-F5344CB8AC3E}">
        <p14:creationId xmlns:p14="http://schemas.microsoft.com/office/powerpoint/2010/main" val="1966049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Dirigez </a:t>
            </a:r>
            <a:r>
              <a:rPr lang="fr-FR" sz="1200" b="0" i="0" u="none" strike="noStrike" cap="none" dirty="0">
                <a:solidFill>
                  <a:schemeClr val="dk1"/>
                </a:solidFill>
                <a:latin typeface="Calibri"/>
                <a:ea typeface="Calibri"/>
                <a:cs typeface="Calibri"/>
                <a:sym typeface="Calibri"/>
              </a:rPr>
              <a:t>les étudiants vers la </a:t>
            </a:r>
            <a:r>
              <a:rPr lang="fr-FR" sz="1200" b="0" i="0" u="none" strike="noStrike" cap="none" dirty="0" smtClean="0">
                <a:solidFill>
                  <a:schemeClr val="dk1"/>
                </a:solidFill>
                <a:latin typeface="Calibri"/>
                <a:ea typeface="Calibri"/>
                <a:cs typeface="Calibri"/>
                <a:sym typeface="Calibri"/>
              </a:rPr>
              <a:t>fiche</a:t>
            </a:r>
            <a:r>
              <a:rPr lang="fr-FR" sz="1200" b="0" i="0" u="none" strike="noStrike" cap="none" dirty="0">
                <a:solidFill>
                  <a:schemeClr val="dk1"/>
                </a:solidFill>
                <a:latin typeface="Calibri"/>
                <a:ea typeface="Calibri"/>
                <a:cs typeface="Calibri"/>
                <a:sym typeface="Calibri"/>
              </a:rPr>
              <a:t> « </a:t>
            </a:r>
            <a:r>
              <a:rPr lang="fr-FR" sz="1200" b="0" i="0" u="none" strike="noStrike" cap="none" dirty="0" smtClean="0">
                <a:solidFill>
                  <a:schemeClr val="dk1"/>
                </a:solidFill>
                <a:latin typeface="Calibri"/>
                <a:ea typeface="Calibri"/>
                <a:cs typeface="Calibri"/>
                <a:sym typeface="Calibri"/>
              </a:rPr>
              <a:t>Planification </a:t>
            </a:r>
            <a:r>
              <a:rPr lang="fr-FR" sz="1200" b="0" i="0" u="none" strike="noStrike" cap="none" dirty="0">
                <a:solidFill>
                  <a:schemeClr val="dk1"/>
                </a:solidFill>
                <a:latin typeface="Calibri"/>
                <a:ea typeface="Calibri"/>
                <a:cs typeface="Calibri"/>
                <a:sym typeface="Calibri"/>
              </a:rPr>
              <a:t>p</a:t>
            </a:r>
            <a:r>
              <a:rPr lang="fr-FR" sz="1200" b="0" i="0" u="none" strike="noStrike" cap="none" dirty="0" smtClean="0">
                <a:solidFill>
                  <a:schemeClr val="dk1"/>
                </a:solidFill>
                <a:latin typeface="Calibri"/>
                <a:ea typeface="Calibri"/>
                <a:cs typeface="Calibri"/>
                <a:sym typeface="Calibri"/>
              </a:rPr>
              <a:t>ersonnelle</a:t>
            </a:r>
            <a:r>
              <a:rPr lang="fr-FR" sz="1200" b="0" i="0" u="none" strike="noStrike" cap="none" dirty="0">
                <a:solidFill>
                  <a:schemeClr val="dk1"/>
                </a:solidFill>
                <a:latin typeface="Calibri"/>
                <a:ea typeface="Calibri"/>
                <a:cs typeface="Calibri"/>
                <a:sym typeface="Calibri"/>
              </a:rPr>
              <a:t> » </a:t>
            </a:r>
            <a:r>
              <a:rPr lang="fr-FR" sz="1200" b="0" i="0" u="none" strike="noStrike" cap="none" dirty="0" smtClean="0">
                <a:solidFill>
                  <a:schemeClr val="dk1"/>
                </a:solidFill>
                <a:latin typeface="Calibri"/>
                <a:ea typeface="Calibri"/>
                <a:cs typeface="Calibri"/>
                <a:sym typeface="Calibri"/>
              </a:rPr>
              <a:t>à</a:t>
            </a:r>
            <a:r>
              <a:rPr lang="fr-FR" sz="1200" b="0" i="0" u="none" strike="noStrike" cap="none" baseline="0" dirty="0" smtClean="0">
                <a:solidFill>
                  <a:schemeClr val="dk1"/>
                </a:solidFill>
                <a:latin typeface="Calibri"/>
                <a:ea typeface="Calibri"/>
                <a:cs typeface="Calibri"/>
                <a:sym typeface="Calibri"/>
              </a:rPr>
              <a:t> nouveau</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créer une « liste à faire » (complétez la quatrième étape).</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Demandez </a:t>
            </a:r>
            <a:r>
              <a:rPr lang="fr-FR" sz="1200" b="0" i="0" u="none" strike="noStrike" cap="none" dirty="0">
                <a:solidFill>
                  <a:schemeClr val="dk1"/>
                </a:solidFill>
                <a:latin typeface="Calibri"/>
                <a:ea typeface="Calibri"/>
                <a:cs typeface="Calibri"/>
                <a:sym typeface="Calibri"/>
              </a:rPr>
              <a:t>aux élèves </a:t>
            </a:r>
            <a:r>
              <a:rPr lang="fr-FR" sz="1200" b="0" i="0" u="none" strike="noStrike" cap="none" dirty="0" smtClean="0">
                <a:solidFill>
                  <a:schemeClr val="dk1"/>
                </a:solidFill>
                <a:latin typeface="Calibri"/>
                <a:ea typeface="Calibri"/>
                <a:cs typeface="Calibri"/>
                <a:sym typeface="Calibri"/>
              </a:rPr>
              <a:t>d’utiliser </a:t>
            </a:r>
            <a:r>
              <a:rPr lang="fr-FR" sz="1200" b="0" i="0" u="none" strike="noStrike" cap="none" dirty="0">
                <a:solidFill>
                  <a:schemeClr val="dk1"/>
                </a:solidFill>
                <a:latin typeface="Calibri"/>
                <a:ea typeface="Calibri"/>
                <a:cs typeface="Calibri"/>
                <a:sym typeface="Calibri"/>
              </a:rPr>
              <a:t>le modèle ci-dessous pour créer une « liste à faire » pour ce </a:t>
            </a:r>
            <a:r>
              <a:rPr lang="fr-FR" sz="1200" b="0" i="0" u="none" strike="noStrike" cap="none" dirty="0" smtClean="0">
                <a:solidFill>
                  <a:schemeClr val="dk1"/>
                </a:solidFill>
                <a:latin typeface="Calibri"/>
                <a:ea typeface="Calibri"/>
                <a:cs typeface="Calibri"/>
                <a:sym typeface="Calibri"/>
              </a:rPr>
              <a:t>mois-ci. </a:t>
            </a:r>
            <a:r>
              <a:rPr lang="fr-FR" sz="1200" b="0" i="0" u="none" strike="noStrike" cap="none" dirty="0">
                <a:solidFill>
                  <a:schemeClr val="dk1"/>
                </a:solidFill>
                <a:latin typeface="Calibri"/>
                <a:ea typeface="Calibri"/>
                <a:cs typeface="Calibri"/>
                <a:sym typeface="Calibri"/>
              </a:rPr>
              <a:t>Les tâches doivent être notées par ordre de priorité avec des échéances claires.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cette activité. Ils peuvent partager leurs réponses avec un partenaire lorsqu'ils ont fini.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p:txBody>
      </p:sp>
      <p:sp>
        <p:nvSpPr>
          <p:cNvPr id="232" name="Shape 23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727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639763" y="307975"/>
            <a:ext cx="5075237" cy="3806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comment ils </a:t>
            </a:r>
            <a:r>
              <a:rPr lang="fr-FR" sz="1200" b="0" i="0" u="none" strike="noStrike" cap="none" dirty="0">
                <a:solidFill>
                  <a:schemeClr val="dk1"/>
                </a:solidFill>
                <a:latin typeface="Calibri"/>
                <a:ea typeface="Calibri"/>
                <a:cs typeface="Calibri"/>
                <a:sym typeface="Calibri"/>
              </a:rPr>
              <a:t>peuvent maximiser l'impact de leur « liste à faire » </a:t>
            </a:r>
            <a:r>
              <a:rPr lang="fr-FR" sz="1200" b="0" i="0" u="none" strike="noStrike" cap="none" dirty="0" smtClean="0">
                <a:solidFill>
                  <a:schemeClr val="dk1"/>
                </a:solidFill>
                <a:latin typeface="Calibri"/>
                <a:ea typeface="Calibri"/>
                <a:cs typeface="Calibri"/>
                <a:sym typeface="Calibri"/>
              </a:rPr>
              <a:t>en planifiant chaque soir leurs tâches pour </a:t>
            </a:r>
            <a:r>
              <a:rPr lang="fr-FR" sz="1200" b="0" i="0" u="none" strike="noStrike" cap="none" dirty="0">
                <a:solidFill>
                  <a:schemeClr val="dk1"/>
                </a:solidFill>
                <a:latin typeface="Calibri"/>
                <a:ea typeface="Calibri"/>
                <a:cs typeface="Calibri"/>
                <a:sym typeface="Calibri"/>
              </a:rPr>
              <a:t>le </a:t>
            </a:r>
            <a:r>
              <a:rPr lang="fr-FR" sz="1200" b="0" i="0" u="none" strike="noStrike" cap="none" dirty="0" smtClean="0">
                <a:solidFill>
                  <a:schemeClr val="dk1"/>
                </a:solidFill>
                <a:latin typeface="Calibri"/>
                <a:ea typeface="Calibri"/>
                <a:cs typeface="Calibri"/>
                <a:sym typeface="Calibri"/>
              </a:rPr>
              <a:t>lendemain</a:t>
            </a:r>
            <a:r>
              <a:rPr lang="fr-FR" sz="1200" b="0" i="0" u="none" strike="noStrike" cap="none" dirty="0">
                <a:solidFill>
                  <a:schemeClr val="dk1"/>
                </a:solidFill>
                <a:latin typeface="Calibri"/>
                <a:ea typeface="Calibri"/>
                <a:cs typeface="Calibri"/>
                <a:sym typeface="Calibri"/>
              </a:rPr>
              <a:t> ; tenez votre journal et notez votre sentiment de satisfaction ; </a:t>
            </a:r>
            <a:r>
              <a:rPr lang="fr-FR" sz="1200" b="0" i="0" u="none" strike="noStrike" cap="none" dirty="0" smtClean="0">
                <a:solidFill>
                  <a:schemeClr val="dk1"/>
                </a:solidFill>
                <a:latin typeface="Calibri"/>
                <a:ea typeface="Calibri"/>
                <a:cs typeface="Calibri"/>
                <a:sym typeface="Calibri"/>
              </a:rPr>
              <a:t>supprimez </a:t>
            </a:r>
            <a:r>
              <a:rPr lang="fr-FR" sz="1200" b="0" i="0" u="none" strike="noStrike" cap="none" dirty="0">
                <a:solidFill>
                  <a:schemeClr val="dk1"/>
                </a:solidFill>
                <a:latin typeface="Calibri"/>
                <a:ea typeface="Calibri"/>
                <a:cs typeface="Calibri"/>
                <a:sym typeface="Calibri"/>
              </a:rPr>
              <a:t>les tâches reportées à trois reprises, ou alors faites-les une bonne fois pour toute.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239" name="Shape 23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23</a:t>
            </a:fld>
            <a:endParaRPr lang="fr-FR" sz="1200">
              <a:solidFill>
                <a:schemeClr val="dk1"/>
              </a:solidFill>
              <a:latin typeface="Calibri"/>
              <a:ea typeface="Calibri"/>
              <a:cs typeface="Calibri"/>
              <a:sym typeface="Calibri"/>
            </a:endParaRPr>
          </a:p>
        </p:txBody>
      </p:sp>
      <p:sp>
        <p:nvSpPr>
          <p:cNvPr id="240" name="Shape 240"/>
          <p:cNvSpPr/>
          <p:nvPr/>
        </p:nvSpPr>
        <p:spPr>
          <a:xfrm>
            <a:off x="877824" y="566928"/>
            <a:ext cx="3796967" cy="41549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fr-FR" sz="2100">
                <a:solidFill>
                  <a:schemeClr val="dk1"/>
                </a:solidFill>
                <a:latin typeface="Calibri"/>
                <a:ea typeface="Calibri"/>
                <a:cs typeface="Calibri"/>
                <a:sym typeface="Calibri"/>
              </a:rPr>
              <a:t>La Matrice  Important/Urgent</a:t>
            </a:r>
          </a:p>
        </p:txBody>
      </p:sp>
    </p:spTree>
    <p:extLst>
      <p:ext uri="{BB962C8B-B14F-4D97-AF65-F5344CB8AC3E}">
        <p14:creationId xmlns:p14="http://schemas.microsoft.com/office/powerpoint/2010/main" val="1122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Continuez </a:t>
            </a:r>
            <a:r>
              <a:rPr lang="fr-FR" sz="1200" b="0" i="0" u="none" strike="noStrike" cap="none" dirty="0">
                <a:solidFill>
                  <a:schemeClr val="dk1"/>
                </a:solidFill>
                <a:latin typeface="Calibri"/>
                <a:ea typeface="Calibri"/>
                <a:cs typeface="Calibri"/>
                <a:sym typeface="Calibri"/>
              </a:rPr>
              <a:t>la session en proposant des conseils supplémentaires pour améliorer la gestion du temps.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que nous avons tous des tâches que nous trouvons difficile d’accomplir. Divisez les grandes tâches en petits morceaux. Bloquez des petits morceaux de temps dans votre calendrier pour travailler </a:t>
            </a:r>
            <a:r>
              <a:rPr lang="fr-FR" sz="1200" b="0" i="0" u="none" strike="noStrike" cap="none" dirty="0" smtClean="0">
                <a:solidFill>
                  <a:schemeClr val="dk1"/>
                </a:solidFill>
                <a:latin typeface="Calibri"/>
                <a:ea typeface="Calibri"/>
                <a:cs typeface="Calibri"/>
                <a:sym typeface="Calibri"/>
              </a:rPr>
              <a:t>sur une </a:t>
            </a:r>
            <a:r>
              <a:rPr lang="fr-FR" sz="1200" b="0" i="0" u="none" strike="noStrike" cap="none" dirty="0">
                <a:solidFill>
                  <a:schemeClr val="dk1"/>
                </a:solidFill>
                <a:latin typeface="Calibri"/>
                <a:ea typeface="Calibri"/>
                <a:cs typeface="Calibri"/>
                <a:sym typeface="Calibri"/>
              </a:rPr>
              <a:t>de ces tâches. Si vous vous y mettez un peu chaque jour, elle ne sera pas aussi difficile. C’est la règle des 10 minutes ! </a:t>
            </a:r>
          </a:p>
          <a:p>
            <a:pPr marL="0" marR="0" lvl="0" indent="0" algn="l" rtl="0">
              <a:spcBef>
                <a:spcPts val="0"/>
              </a:spcBef>
              <a:buSzPct val="25000"/>
              <a:buNone/>
            </a:pPr>
            <a:r>
              <a:rPr lang="fr-FR" sz="1200" b="0" i="0" u="none" strike="noStrike" cap="none" dirty="0">
                <a:solidFill>
                  <a:srgbClr val="C2103A"/>
                </a:solidFill>
                <a:latin typeface="Gill Sans"/>
                <a:ea typeface="Gill Sans"/>
                <a:cs typeface="Gill Sans"/>
                <a:sym typeface="Gill Sans"/>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799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Divisez les élèves en groupes et leur donner les instructions suivantes : Partagez avec votre groupe une tâche </a:t>
            </a:r>
            <a:r>
              <a:rPr lang="fr-FR" sz="1200" b="0" i="0" u="none" strike="noStrike" cap="none" dirty="0" smtClean="0">
                <a:solidFill>
                  <a:schemeClr val="dk1"/>
                </a:solidFill>
                <a:latin typeface="Calibri"/>
                <a:ea typeface="Calibri"/>
                <a:cs typeface="Calibri"/>
                <a:sym typeface="Calibri"/>
              </a:rPr>
              <a:t>contre laquelle vous luttez </a:t>
            </a:r>
            <a:r>
              <a:rPr lang="fr-FR" sz="1200" b="0" i="0" u="none" strike="noStrike" cap="none" dirty="0">
                <a:solidFill>
                  <a:schemeClr val="dk1"/>
                </a:solidFill>
                <a:latin typeface="Calibri"/>
                <a:ea typeface="Calibri"/>
                <a:cs typeface="Calibri"/>
                <a:sym typeface="Calibri"/>
              </a:rPr>
              <a:t>actuellement </a:t>
            </a:r>
            <a:r>
              <a:rPr lang="fr-FR" sz="1200" b="0" i="0" u="none" strike="noStrike" cap="none" dirty="0" smtClean="0">
                <a:solidFill>
                  <a:schemeClr val="dk1"/>
                </a:solidFill>
                <a:latin typeface="Calibri"/>
                <a:ea typeface="Calibri"/>
                <a:cs typeface="Calibri"/>
                <a:sym typeface="Calibri"/>
              </a:rPr>
              <a:t>(révision </a:t>
            </a:r>
            <a:r>
              <a:rPr lang="fr-FR" sz="1200" b="0" i="0" u="none" strike="noStrike" cap="none" dirty="0">
                <a:solidFill>
                  <a:schemeClr val="dk1"/>
                </a:solidFill>
                <a:latin typeface="Calibri"/>
                <a:ea typeface="Calibri"/>
                <a:cs typeface="Calibri"/>
                <a:sym typeface="Calibri"/>
              </a:rPr>
              <a:t>d'un examen, recherche </a:t>
            </a:r>
            <a:r>
              <a:rPr lang="fr-FR" sz="1200" b="0" i="0" u="none" strike="noStrike" cap="none" dirty="0" smtClean="0">
                <a:solidFill>
                  <a:schemeClr val="dk1"/>
                </a:solidFill>
                <a:latin typeface="Calibri"/>
                <a:ea typeface="Calibri"/>
                <a:cs typeface="Calibri"/>
                <a:sym typeface="Calibri"/>
              </a:rPr>
              <a:t>d'emploi…). </a:t>
            </a:r>
            <a:r>
              <a:rPr lang="fr-FR" sz="1200" b="0" i="0" u="none" strike="noStrike" cap="none" dirty="0">
                <a:solidFill>
                  <a:schemeClr val="dk1"/>
                </a:solidFill>
                <a:latin typeface="Calibri"/>
                <a:ea typeface="Calibri"/>
                <a:cs typeface="Calibri"/>
                <a:sym typeface="Calibri"/>
              </a:rPr>
              <a:t>Discutez de la façon dont vous pourriez </a:t>
            </a:r>
            <a:r>
              <a:rPr lang="fr-FR" sz="1200" b="0" i="0" u="none" strike="noStrike" cap="none" dirty="0" smtClean="0">
                <a:solidFill>
                  <a:schemeClr val="dk1"/>
                </a:solidFill>
                <a:latin typeface="Calibri"/>
                <a:ea typeface="Calibri"/>
                <a:cs typeface="Calibri"/>
                <a:sym typeface="Calibri"/>
              </a:rPr>
              <a:t>la </a:t>
            </a:r>
            <a:r>
              <a:rPr lang="fr-FR" sz="1200" b="0" i="0" u="none" strike="noStrike" cap="none" dirty="0">
                <a:solidFill>
                  <a:schemeClr val="dk1"/>
                </a:solidFill>
                <a:latin typeface="Calibri"/>
                <a:ea typeface="Calibri"/>
                <a:cs typeface="Calibri"/>
                <a:sym typeface="Calibri"/>
              </a:rPr>
              <a:t>diviser en tâches plus petites. Par exemple, si vous savez que vous devez démarrer un grand projet scolaire mais que vous avez du mal à commencer, que pouvez-vous faire pour le décomposer </a:t>
            </a:r>
            <a:r>
              <a:rPr lang="fr-FR" sz="1200" b="0" i="0" u="none" strike="noStrike" cap="none" dirty="0" smtClean="0">
                <a:solidFill>
                  <a:schemeClr val="dk1"/>
                </a:solidFill>
                <a:latin typeface="Calibri"/>
                <a:ea typeface="Calibri"/>
                <a:cs typeface="Calibri"/>
                <a:sym typeface="Calibri"/>
              </a:rPr>
              <a:t>en tâches </a:t>
            </a:r>
            <a:r>
              <a:rPr lang="fr-FR" sz="1200" b="0" i="0" u="none" strike="noStrike" cap="none" dirty="0">
                <a:solidFill>
                  <a:schemeClr val="dk1"/>
                </a:solidFill>
                <a:latin typeface="Calibri"/>
                <a:ea typeface="Calibri"/>
                <a:cs typeface="Calibri"/>
                <a:sym typeface="Calibri"/>
              </a:rPr>
              <a:t>moins </a:t>
            </a:r>
            <a:r>
              <a:rPr lang="fr-FR" sz="1200" b="0" i="0" u="none" strike="noStrike" cap="none" dirty="0" smtClean="0">
                <a:solidFill>
                  <a:schemeClr val="dk1"/>
                </a:solidFill>
                <a:latin typeface="Calibri"/>
                <a:ea typeface="Calibri"/>
                <a:cs typeface="Calibri"/>
                <a:sym typeface="Calibri"/>
              </a:rPr>
              <a:t>accablantes</a:t>
            </a:r>
            <a:r>
              <a:rPr lang="fr-FR" sz="1200" b="0" i="0" u="none" strike="noStrike" cap="none" dirty="0">
                <a:solidFill>
                  <a:schemeClr val="dk1"/>
                </a:solidFill>
                <a:latin typeface="Calibri"/>
                <a:ea typeface="Calibri"/>
                <a:cs typeface="Calibri"/>
                <a:sym typeface="Calibri"/>
              </a:rPr>
              <a:t>? Vous pouvez le diviser en: aller à la bibliothèque, passer en revue vos notes de lecture, lire les instructions, rédiger un plan détaillé, écrire l'introduction, trouver des ressources </a:t>
            </a:r>
            <a:r>
              <a:rPr lang="fr-FR" sz="1200" b="0" i="0" u="none" strike="noStrike" cap="none" dirty="0" smtClean="0">
                <a:solidFill>
                  <a:schemeClr val="dk1"/>
                </a:solidFill>
                <a:latin typeface="Calibri"/>
                <a:ea typeface="Calibri"/>
                <a:cs typeface="Calibri"/>
                <a:sym typeface="Calibri"/>
              </a:rPr>
              <a:t>pertinentes, </a:t>
            </a:r>
            <a:r>
              <a:rPr lang="fr-FR" sz="1200" b="0" i="0" u="none" strike="noStrike" cap="none" dirty="0">
                <a:solidFill>
                  <a:schemeClr val="dk1"/>
                </a:solidFill>
                <a:latin typeface="Calibri"/>
                <a:ea typeface="Calibri"/>
                <a:cs typeface="Calibri"/>
                <a:sym typeface="Calibri"/>
              </a:rPr>
              <a:t>etc.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Le groupe devrait réfléchir </a:t>
            </a:r>
            <a:r>
              <a:rPr lang="fr-FR" sz="1200" b="0" i="0" u="none" strike="noStrike" cap="none" dirty="0" smtClean="0">
                <a:solidFill>
                  <a:schemeClr val="dk1"/>
                </a:solidFill>
                <a:latin typeface="Calibri"/>
                <a:ea typeface="Calibri"/>
                <a:cs typeface="Calibri"/>
                <a:sym typeface="Calibri"/>
              </a:rPr>
              <a:t>à s'ils doivent examiner </a:t>
            </a:r>
            <a:r>
              <a:rPr lang="fr-FR" sz="1200" b="0" i="0" u="none" strike="noStrike" cap="none" dirty="0">
                <a:solidFill>
                  <a:schemeClr val="dk1"/>
                </a:solidFill>
                <a:latin typeface="Calibri"/>
                <a:ea typeface="Calibri"/>
                <a:cs typeface="Calibri"/>
                <a:sym typeface="Calibri"/>
              </a:rPr>
              <a:t>leur «liste à faire» et </a:t>
            </a:r>
            <a:r>
              <a:rPr lang="fr-FR" sz="1200" b="0" i="0" u="none" strike="noStrike" cap="none" dirty="0" smtClean="0">
                <a:solidFill>
                  <a:schemeClr val="dk1"/>
                </a:solidFill>
                <a:latin typeface="Calibri"/>
                <a:ea typeface="Calibri"/>
                <a:cs typeface="Calibri"/>
                <a:sym typeface="Calibri"/>
              </a:rPr>
              <a:t>la </a:t>
            </a:r>
            <a:r>
              <a:rPr lang="fr-FR" sz="1200" b="0" i="0" u="none" strike="noStrike" cap="none" dirty="0">
                <a:solidFill>
                  <a:schemeClr val="dk1"/>
                </a:solidFill>
                <a:latin typeface="Calibri"/>
                <a:ea typeface="Calibri"/>
                <a:cs typeface="Calibri"/>
                <a:sym typeface="Calibri"/>
              </a:rPr>
              <a:t>répartir en petites tâches.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cette activité.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256" name="Shape 25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6358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Conclure la session avec trois conseils finaux.</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Utilisez un calendrier ! Au début d'un semestre, vous devez rajouter toutes vos dates </a:t>
            </a:r>
            <a:r>
              <a:rPr lang="fr-FR" sz="1200" b="0" i="0" u="none" strike="noStrike" cap="none" dirty="0" smtClean="0">
                <a:solidFill>
                  <a:schemeClr val="dk1"/>
                </a:solidFill>
                <a:latin typeface="Calibri"/>
                <a:ea typeface="Calibri"/>
                <a:cs typeface="Calibri"/>
                <a:sym typeface="Calibri"/>
              </a:rPr>
              <a:t>limites </a:t>
            </a:r>
            <a:r>
              <a:rPr lang="fr-FR" sz="1200" b="0" i="0" u="none" strike="noStrike" cap="none" dirty="0">
                <a:solidFill>
                  <a:schemeClr val="dk1"/>
                </a:solidFill>
                <a:latin typeface="Calibri"/>
                <a:ea typeface="Calibri"/>
                <a:cs typeface="Calibri"/>
                <a:sym typeface="Calibri"/>
              </a:rPr>
              <a:t>pour vos cours dans votre calendrier. Cela vous aidera à vous en rappeler et </a:t>
            </a:r>
            <a:r>
              <a:rPr lang="fr-FR" sz="1200" b="0" i="0" u="none" strike="noStrike" cap="none" dirty="0" smtClean="0">
                <a:solidFill>
                  <a:schemeClr val="dk1"/>
                </a:solidFill>
                <a:latin typeface="Calibri"/>
                <a:ea typeface="Calibri"/>
                <a:cs typeface="Calibri"/>
                <a:sym typeface="Calibri"/>
              </a:rPr>
              <a:t>à </a:t>
            </a:r>
            <a:r>
              <a:rPr lang="fr-FR" sz="1200" b="0" i="0" u="none" strike="noStrike" cap="none" dirty="0">
                <a:solidFill>
                  <a:schemeClr val="dk1"/>
                </a:solidFill>
                <a:latin typeface="Calibri"/>
                <a:ea typeface="Calibri"/>
                <a:cs typeface="Calibri"/>
                <a:sym typeface="Calibri"/>
              </a:rPr>
              <a:t>ne pas être pris au dépourvu. Faites en sorte </a:t>
            </a:r>
            <a:r>
              <a:rPr lang="fr-FR" sz="1200" b="0" i="0" u="none" strike="noStrike" cap="none" dirty="0" smtClean="0">
                <a:solidFill>
                  <a:schemeClr val="dk1"/>
                </a:solidFill>
                <a:latin typeface="Calibri"/>
                <a:ea typeface="Calibri"/>
                <a:cs typeface="Calibri"/>
                <a:sym typeface="Calibri"/>
              </a:rPr>
              <a:t>qu’utiliser </a:t>
            </a:r>
            <a:r>
              <a:rPr lang="fr-FR" sz="1200" b="0" i="0" u="none" strike="noStrike" cap="none" dirty="0">
                <a:solidFill>
                  <a:schemeClr val="dk1"/>
                </a:solidFill>
                <a:latin typeface="Calibri"/>
                <a:ea typeface="Calibri"/>
                <a:cs typeface="Calibri"/>
                <a:sym typeface="Calibri"/>
              </a:rPr>
              <a:t>votre calendrier </a:t>
            </a:r>
            <a:r>
              <a:rPr lang="fr-FR" sz="1200" b="0" i="0" u="none" strike="noStrike" cap="none" dirty="0" smtClean="0">
                <a:solidFill>
                  <a:schemeClr val="dk1"/>
                </a:solidFill>
                <a:latin typeface="Calibri"/>
                <a:ea typeface="Calibri"/>
                <a:cs typeface="Calibri"/>
                <a:sym typeface="Calibri"/>
              </a:rPr>
              <a:t>devienne </a:t>
            </a:r>
            <a:r>
              <a:rPr lang="fr-FR" sz="1200" b="0" i="0" u="none" strike="noStrike" cap="none" dirty="0">
                <a:solidFill>
                  <a:schemeClr val="dk1"/>
                </a:solidFill>
                <a:latin typeface="Calibri"/>
                <a:ea typeface="Calibri"/>
                <a:cs typeface="Calibri"/>
                <a:sym typeface="Calibri"/>
              </a:rPr>
              <a:t>une habitude. Vous vous remercierez plus tard quand vous serez moins stressé. </a:t>
            </a:r>
          </a:p>
        </p:txBody>
      </p:sp>
      <p:sp>
        <p:nvSpPr>
          <p:cNvPr id="264" name="Shape 26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50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Évitez </a:t>
            </a:r>
            <a:r>
              <a:rPr lang="fr-FR" sz="1200" b="0" i="0" u="none" strike="noStrike" cap="none" dirty="0">
                <a:solidFill>
                  <a:schemeClr val="dk1"/>
                </a:solidFill>
                <a:latin typeface="Calibri"/>
                <a:ea typeface="Calibri"/>
                <a:cs typeface="Calibri"/>
                <a:sym typeface="Calibri"/>
              </a:rPr>
              <a:t>les distractions! </a:t>
            </a:r>
            <a:r>
              <a:rPr lang="fr-FR" sz="1200" b="0" i="0" u="none" strike="noStrike" cap="none" dirty="0" smtClean="0">
                <a:solidFill>
                  <a:schemeClr val="dk1"/>
                </a:solidFill>
                <a:latin typeface="Calibri"/>
                <a:ea typeface="Calibri"/>
                <a:cs typeface="Calibri"/>
                <a:sym typeface="Calibri"/>
              </a:rPr>
              <a:t>Déterminez </a:t>
            </a:r>
            <a:r>
              <a:rPr lang="fr-FR" sz="1200" b="0" i="0" u="none" strike="noStrike" cap="none" dirty="0">
                <a:solidFill>
                  <a:schemeClr val="dk1"/>
                </a:solidFill>
                <a:latin typeface="Calibri"/>
                <a:ea typeface="Calibri"/>
                <a:cs typeface="Calibri"/>
                <a:sym typeface="Calibri"/>
              </a:rPr>
              <a:t>ce qui vous distrait, par exemple le télévision, les médias sociaux ou le téléphone, et </a:t>
            </a:r>
            <a:r>
              <a:rPr lang="fr-FR" sz="1200" b="0" i="0" u="none" strike="noStrike" cap="none" dirty="0" smtClean="0">
                <a:solidFill>
                  <a:schemeClr val="dk1"/>
                </a:solidFill>
                <a:latin typeface="Calibri"/>
                <a:ea typeface="Calibri"/>
                <a:cs typeface="Calibri"/>
                <a:sym typeface="Calibri"/>
              </a:rPr>
              <a:t>limitez </a:t>
            </a:r>
            <a:r>
              <a:rPr lang="fr-FR" sz="1200" b="0" i="0" u="none" strike="noStrike" cap="none" dirty="0">
                <a:solidFill>
                  <a:schemeClr val="dk1"/>
                </a:solidFill>
                <a:latin typeface="Calibri"/>
                <a:ea typeface="Calibri"/>
                <a:cs typeface="Calibri"/>
                <a:sym typeface="Calibri"/>
              </a:rPr>
              <a:t>cette distraction. Surveillez de près les éléments que vous avez identifiés comme </a:t>
            </a:r>
            <a:r>
              <a:rPr lang="fr-FR" sz="1200" b="0" i="0" u="none" strike="noStrike" cap="none" dirty="0" smtClean="0">
                <a:solidFill>
                  <a:schemeClr val="dk1"/>
                </a:solidFill>
                <a:latin typeface="Calibri"/>
                <a:ea typeface="Calibri"/>
                <a:cs typeface="Calibri"/>
                <a:sym typeface="Calibri"/>
              </a:rPr>
              <a:t>étant</a:t>
            </a:r>
            <a:r>
              <a:rPr lang="fr-FR" sz="1200" b="0" i="0" u="none" strike="noStrike" cap="none" baseline="0" dirty="0" smtClean="0">
                <a:solidFill>
                  <a:schemeClr val="dk1"/>
                </a:solidFill>
                <a:latin typeface="Calibri"/>
                <a:ea typeface="Calibri"/>
                <a:cs typeface="Calibri"/>
                <a:sym typeface="Calibri"/>
              </a:rPr>
              <a:t> des pertes</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de temps. Allouez un temps limité à ces tâches et respectez votre limite. Prévoyez du temps dans votre calendrier pour les situations d'urgence ou les événements imprévus. </a:t>
            </a:r>
            <a:r>
              <a:rPr lang="fr-FR" sz="1200" b="0" i="0" u="none" strike="noStrike" cap="none" dirty="0" smtClean="0">
                <a:solidFill>
                  <a:schemeClr val="dk1"/>
                </a:solidFill>
                <a:latin typeface="Calibri"/>
                <a:ea typeface="Calibri"/>
                <a:cs typeface="Calibri"/>
                <a:sym typeface="Calibri"/>
              </a:rPr>
              <a:t>Pratiquez-vous</a:t>
            </a:r>
            <a:r>
              <a:rPr lang="fr-FR" sz="1200" b="0" i="0" u="none" strike="noStrike" cap="none" baseline="0" dirty="0" smtClean="0">
                <a:solidFill>
                  <a:schemeClr val="dk1"/>
                </a:solidFill>
                <a:latin typeface="Calibri"/>
                <a:ea typeface="Calibri"/>
                <a:cs typeface="Calibri"/>
                <a:sym typeface="Calibri"/>
              </a:rPr>
              <a:t> à </a:t>
            </a:r>
            <a:r>
              <a:rPr lang="fr-FR" sz="1200" b="0" i="0" u="none" strike="noStrike" cap="none" dirty="0" smtClean="0">
                <a:solidFill>
                  <a:schemeClr val="dk1"/>
                </a:solidFill>
                <a:latin typeface="Calibri"/>
                <a:ea typeface="Calibri"/>
                <a:cs typeface="Calibri"/>
                <a:sym typeface="Calibri"/>
              </a:rPr>
              <a:t>dire </a:t>
            </a:r>
            <a:r>
              <a:rPr lang="fr-FR" sz="1200" b="0" i="0" u="none" strike="noStrike" cap="none" dirty="0">
                <a:solidFill>
                  <a:schemeClr val="dk1"/>
                </a:solidFill>
                <a:latin typeface="Calibri"/>
                <a:ea typeface="Calibri"/>
                <a:cs typeface="Calibri"/>
                <a:sym typeface="Calibri"/>
              </a:rPr>
              <a:t>non à des choses qui ne vous aident pas à atteindre vos objectifs.</a:t>
            </a:r>
          </a:p>
        </p:txBody>
      </p:sp>
      <p:sp>
        <p:nvSpPr>
          <p:cNvPr id="272" name="Shape 27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27</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4933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Récompensez-vous</a:t>
            </a:r>
            <a:r>
              <a:rPr lang="fr-FR" sz="1200" b="0" i="0" u="none" strike="noStrike" cap="none" dirty="0">
                <a:solidFill>
                  <a:schemeClr val="dk1"/>
                </a:solidFill>
                <a:latin typeface="Calibri"/>
                <a:ea typeface="Calibri"/>
                <a:cs typeface="Calibri"/>
                <a:sym typeface="Calibri"/>
              </a:rPr>
              <a:t>! Plutôt que de permettre aux activités de loisir de vous distraire, les utiliser comme une récompense pour améliorer vos compétences en gestion du temps. </a:t>
            </a:r>
          </a:p>
        </p:txBody>
      </p:sp>
      <p:sp>
        <p:nvSpPr>
          <p:cNvPr id="282" name="Shape 28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2606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Pratiquez-vous</a:t>
            </a:r>
            <a:r>
              <a:rPr lang="fr-FR" sz="1200" b="0" i="0" u="none" strike="noStrike" cap="none" baseline="0" dirty="0" smtClean="0">
                <a:solidFill>
                  <a:schemeClr val="dk1"/>
                </a:solidFill>
                <a:latin typeface="Calibri"/>
                <a:ea typeface="Calibri"/>
                <a:cs typeface="Calibri"/>
                <a:sym typeface="Calibri"/>
              </a:rPr>
              <a:t> à</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parler de la façon dont vous gérez le temps ! </a:t>
            </a:r>
            <a:r>
              <a:rPr lang="fr-FR" sz="1200" b="0" i="0" u="none" strike="noStrike" cap="none" dirty="0" smtClean="0">
                <a:solidFill>
                  <a:schemeClr val="dk1"/>
                </a:solidFill>
                <a:latin typeface="Calibri"/>
                <a:ea typeface="Calibri"/>
                <a:cs typeface="Calibri"/>
                <a:sym typeface="Calibri"/>
              </a:rPr>
              <a:t>Rappelez </a:t>
            </a:r>
            <a:r>
              <a:rPr lang="fr-FR" sz="1200" b="0" i="0" u="none" strike="noStrike" cap="none" dirty="0">
                <a:solidFill>
                  <a:schemeClr val="dk1"/>
                </a:solidFill>
                <a:latin typeface="Calibri"/>
                <a:ea typeface="Calibri"/>
                <a:cs typeface="Calibri"/>
                <a:sym typeface="Calibri"/>
              </a:rPr>
              <a:t>aux élèves que les employeurs </a:t>
            </a:r>
            <a:r>
              <a:rPr lang="fr-FR" sz="1200" b="0" i="0" u="none" strike="noStrike" cap="none" dirty="0" smtClean="0">
                <a:solidFill>
                  <a:schemeClr val="dk1"/>
                </a:solidFill>
                <a:latin typeface="Calibri"/>
                <a:ea typeface="Calibri"/>
                <a:cs typeface="Calibri"/>
                <a:sym typeface="Calibri"/>
              </a:rPr>
              <a:t>recherchent les compétences</a:t>
            </a:r>
            <a:r>
              <a:rPr lang="fr-FR" sz="1200" b="0" i="0" u="none" strike="noStrike" cap="none" baseline="0" dirty="0" smtClean="0">
                <a:solidFill>
                  <a:schemeClr val="dk1"/>
                </a:solidFill>
                <a:latin typeface="Calibri"/>
                <a:ea typeface="Calibri"/>
                <a:cs typeface="Calibri"/>
                <a:sym typeface="Calibri"/>
              </a:rPr>
              <a:t> en</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gestion du temps et de la </a:t>
            </a:r>
            <a:r>
              <a:rPr lang="fr-FR" sz="1200" b="0" i="0" u="none" strike="noStrike" cap="none" dirty="0" smtClean="0">
                <a:solidFill>
                  <a:schemeClr val="dk1"/>
                </a:solidFill>
                <a:latin typeface="Calibri"/>
                <a:ea typeface="Calibri"/>
                <a:cs typeface="Calibri"/>
                <a:sym typeface="Calibri"/>
              </a:rPr>
              <a:t>productivité, </a:t>
            </a:r>
            <a:r>
              <a:rPr lang="fr-FR" sz="1200" b="0" i="0" u="none" strike="noStrike" cap="none" dirty="0">
                <a:solidFill>
                  <a:schemeClr val="dk1"/>
                </a:solidFill>
                <a:latin typeface="Calibri"/>
                <a:ea typeface="Calibri"/>
                <a:cs typeface="Calibri"/>
                <a:sym typeface="Calibri"/>
              </a:rPr>
              <a:t>donc soyez prêt à parler de la façon dont vous gérez le temps dans un entretien d'embauche.  Si vous pouvez parler clairement de la définition des objectifs, de l'identification et de la priorisation des tâches et de la conservation d'une «liste à faire» active, vous </a:t>
            </a:r>
            <a:r>
              <a:rPr lang="fr-FR" sz="1200" b="0" i="0" u="none" strike="noStrike" cap="none" dirty="0" smtClean="0">
                <a:solidFill>
                  <a:schemeClr val="dk1"/>
                </a:solidFill>
                <a:latin typeface="Calibri"/>
                <a:ea typeface="Calibri"/>
                <a:cs typeface="Calibri"/>
                <a:sym typeface="Calibri"/>
              </a:rPr>
              <a:t>vous démarquerez!</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292" name="Shape 29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796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Fournissez un bref aperçu de la session, les règles de fonctionnement pendant la formation, et présentez les objectifs d'apprentissage. </a:t>
            </a:r>
          </a:p>
        </p:txBody>
      </p:sp>
      <p:sp>
        <p:nvSpPr>
          <p:cNvPr id="61" name="Shape 6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7126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408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10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que la gestion du temps n’a pas pour but de vous faire travailler plus dur ou plus longtemps, mais </a:t>
            </a:r>
            <a:r>
              <a:rPr lang="fr-FR" sz="1200" b="0" i="0" u="none" strike="noStrike" cap="none" dirty="0" smtClean="0">
                <a:solidFill>
                  <a:schemeClr val="dk1"/>
                </a:solidFill>
                <a:latin typeface="Calibri"/>
                <a:ea typeface="Calibri"/>
                <a:cs typeface="Calibri"/>
                <a:sym typeface="Calibri"/>
              </a:rPr>
              <a:t>est un </a:t>
            </a:r>
            <a:r>
              <a:rPr lang="fr-FR" sz="1200" b="0" i="0" u="none" strike="noStrike" cap="none" dirty="0">
                <a:solidFill>
                  <a:schemeClr val="dk1"/>
                </a:solidFill>
                <a:latin typeface="Calibri"/>
                <a:ea typeface="Calibri"/>
                <a:cs typeface="Calibri"/>
                <a:sym typeface="Calibri"/>
              </a:rPr>
              <a:t>moyen pour vous aider à travailler de façon plus intelligente pour accomplir votre travail plus facilement et rapidement.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La gestion du temps est le fait de planifier et d'exercer le contrôle sur la quantité de temps que vous consacrez à des activités spécifiques, afin d’en accroître l'efficacité ou la productivité.</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9" name="Shape 6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59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la bonne gestion du temps a un certain nombre de bénéfices personnels et professionnels.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Lisez le PPT et mettez l'accent sur le point final: les employeurs sont susceptibles de vous poser des questions sur la gestion du temps dans les </a:t>
            </a:r>
            <a:r>
              <a:rPr lang="fr-FR" sz="1200" b="0" i="0" u="none" strike="noStrike" cap="none" dirty="0" smtClean="0">
                <a:solidFill>
                  <a:schemeClr val="dk1"/>
                </a:solidFill>
                <a:latin typeface="Calibri"/>
                <a:ea typeface="Calibri"/>
                <a:cs typeface="Calibri"/>
                <a:sym typeface="Calibri"/>
              </a:rPr>
              <a:t>entretiens d’embauche, </a:t>
            </a:r>
            <a:r>
              <a:rPr lang="fr-FR" sz="1200" b="0" i="0" u="none" strike="noStrike" cap="none" dirty="0">
                <a:solidFill>
                  <a:schemeClr val="dk1"/>
                </a:solidFill>
                <a:latin typeface="Calibri"/>
                <a:ea typeface="Calibri"/>
                <a:cs typeface="Calibri"/>
                <a:sym typeface="Calibri"/>
              </a:rPr>
              <a:t>alors soyez prêt à parler de la façon dont vous gérez efficacement votre temps.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76" name="Shape 7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5</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875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beaucoup d'entre nous </a:t>
            </a:r>
            <a:r>
              <a:rPr lang="fr-FR" sz="1200" b="0" i="0" u="none" strike="noStrike" cap="none" dirty="0" smtClean="0">
                <a:solidFill>
                  <a:schemeClr val="dk1"/>
                </a:solidFill>
                <a:latin typeface="Calibri"/>
                <a:ea typeface="Calibri"/>
                <a:cs typeface="Calibri"/>
                <a:sym typeface="Calibri"/>
              </a:rPr>
              <a:t>font de la</a:t>
            </a:r>
            <a:r>
              <a:rPr lang="fr-FR" sz="1200" b="0" i="0" u="none" strike="noStrike" cap="none" baseline="0" dirty="0" smtClean="0">
                <a:solidFill>
                  <a:schemeClr val="dk1"/>
                </a:solidFill>
                <a:latin typeface="Calibri"/>
                <a:ea typeface="Calibri"/>
                <a:cs typeface="Calibri"/>
                <a:sym typeface="Calibri"/>
              </a:rPr>
              <a:t> procrastination</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Leur donner quelques exemples : leur chambre à coucher est peut-être impeccable pendant le temps des examens, car </a:t>
            </a:r>
            <a:r>
              <a:rPr lang="fr-FR" sz="1200" b="0" i="0" u="none" strike="noStrike" cap="none" dirty="0" smtClean="0">
                <a:solidFill>
                  <a:schemeClr val="dk1"/>
                </a:solidFill>
                <a:latin typeface="Calibri"/>
                <a:ea typeface="Calibri"/>
                <a:cs typeface="Calibri"/>
                <a:sym typeface="Calibri"/>
              </a:rPr>
              <a:t>ils </a:t>
            </a:r>
            <a:r>
              <a:rPr lang="fr-FR" sz="1200" b="0" i="0" u="none" strike="noStrike" cap="none" dirty="0">
                <a:solidFill>
                  <a:schemeClr val="dk1"/>
                </a:solidFill>
                <a:latin typeface="Calibri"/>
                <a:ea typeface="Calibri"/>
                <a:cs typeface="Calibri"/>
                <a:sym typeface="Calibri"/>
              </a:rPr>
              <a:t>préfèrent nettoyer </a:t>
            </a:r>
            <a:r>
              <a:rPr lang="fr-FR" sz="1200" b="0" i="0" u="none" strike="noStrike" cap="none" dirty="0" smtClean="0">
                <a:solidFill>
                  <a:schemeClr val="dk1"/>
                </a:solidFill>
                <a:latin typeface="Calibri"/>
                <a:ea typeface="Calibri"/>
                <a:cs typeface="Calibri"/>
                <a:sym typeface="Calibri"/>
              </a:rPr>
              <a:t>à la </a:t>
            </a:r>
            <a:r>
              <a:rPr lang="fr-FR" sz="1200" b="0" i="0" u="none" strike="noStrike" cap="none" dirty="0">
                <a:solidFill>
                  <a:schemeClr val="dk1"/>
                </a:solidFill>
                <a:latin typeface="Calibri"/>
                <a:ea typeface="Calibri"/>
                <a:cs typeface="Calibri"/>
                <a:sym typeface="Calibri"/>
              </a:rPr>
              <a:t>révision des examens. Peut-être qu'ils sont très en forme lorsqu'ils ont un essai parce qu'ils préfèrent courir que d'écrire.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Demandez </a:t>
            </a:r>
            <a:r>
              <a:rPr lang="fr-FR" sz="1200" b="0" i="0" u="none" strike="noStrike" cap="none" dirty="0">
                <a:solidFill>
                  <a:schemeClr val="dk1"/>
                </a:solidFill>
                <a:latin typeface="Calibri"/>
                <a:ea typeface="Calibri"/>
                <a:cs typeface="Calibri"/>
                <a:sym typeface="Calibri"/>
              </a:rPr>
              <a:t>aux participants de fermer les yeux ; une fois que leurs yeux </a:t>
            </a:r>
            <a:r>
              <a:rPr lang="fr-FR" sz="1200" b="0" i="0" u="none" strike="noStrike" cap="none" dirty="0" smtClean="0">
                <a:solidFill>
                  <a:schemeClr val="dk1"/>
                </a:solidFill>
                <a:latin typeface="Calibri"/>
                <a:ea typeface="Calibri"/>
                <a:cs typeface="Calibri"/>
                <a:sym typeface="Calibri"/>
              </a:rPr>
              <a:t>sont fermés, </a:t>
            </a:r>
            <a:r>
              <a:rPr lang="fr-FR" sz="1200" b="0" i="0" u="none" strike="noStrike" cap="none" dirty="0">
                <a:solidFill>
                  <a:schemeClr val="dk1"/>
                </a:solidFill>
                <a:latin typeface="Calibri"/>
                <a:ea typeface="Calibri"/>
                <a:cs typeface="Calibri"/>
                <a:sym typeface="Calibri"/>
              </a:rPr>
              <a:t>leur demander de lever la main si </a:t>
            </a:r>
            <a:r>
              <a:rPr lang="fr-FR" sz="1200" b="0" i="0" u="none" strike="noStrike" cap="none" dirty="0" smtClean="0">
                <a:solidFill>
                  <a:schemeClr val="dk1"/>
                </a:solidFill>
                <a:latin typeface="Calibri"/>
                <a:ea typeface="Calibri"/>
                <a:cs typeface="Calibri"/>
                <a:sym typeface="Calibri"/>
              </a:rPr>
              <a:t>ils </a:t>
            </a:r>
            <a:r>
              <a:rPr lang="fr-FR" sz="1200" b="0" i="0" u="none" strike="noStrike" cap="none" dirty="0">
                <a:solidFill>
                  <a:schemeClr val="dk1"/>
                </a:solidFill>
                <a:latin typeface="Calibri"/>
                <a:ea typeface="Calibri"/>
                <a:cs typeface="Calibri"/>
                <a:sym typeface="Calibri"/>
              </a:rPr>
              <a:t>ont déjà </a:t>
            </a:r>
            <a:r>
              <a:rPr lang="fr-FR" sz="1200" b="0" i="0" u="none" strike="noStrike" cap="none" dirty="0" smtClean="0">
                <a:solidFill>
                  <a:schemeClr val="dk1"/>
                </a:solidFill>
                <a:latin typeface="Calibri"/>
                <a:ea typeface="Calibri"/>
                <a:cs typeface="Calibri"/>
                <a:sym typeface="Calibri"/>
              </a:rPr>
              <a:t>fait</a:t>
            </a:r>
            <a:r>
              <a:rPr lang="fr-FR" sz="1200" b="0" i="0" u="none" strike="noStrike" cap="none" baseline="0" dirty="0" smtClean="0">
                <a:solidFill>
                  <a:schemeClr val="dk1"/>
                </a:solidFill>
                <a:latin typeface="Calibri"/>
                <a:ea typeface="Calibri"/>
                <a:cs typeface="Calibri"/>
                <a:sym typeface="Calibri"/>
              </a:rPr>
              <a:t> de la procrastination</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à un moment ou un autre au cours de leurs études ou au travail. Ensuite, demandez-leur d’ouvrir les yeux et de regarder autour d’eux. Le but de cet exercice est de démontrer que tout le monde </a:t>
            </a:r>
            <a:r>
              <a:rPr lang="fr-FR" sz="1200" b="0" i="0" u="none" strike="noStrike" cap="none" dirty="0" smtClean="0">
                <a:solidFill>
                  <a:schemeClr val="dk1"/>
                </a:solidFill>
                <a:latin typeface="Calibri"/>
                <a:ea typeface="Calibri"/>
                <a:cs typeface="Calibri"/>
                <a:sym typeface="Calibri"/>
              </a:rPr>
              <a:t>fait de la procrastination </a:t>
            </a:r>
            <a:r>
              <a:rPr lang="fr-FR" sz="1200" b="0" i="0" u="none" strike="noStrike" cap="none" dirty="0">
                <a:solidFill>
                  <a:schemeClr val="dk1"/>
                </a:solidFill>
                <a:latin typeface="Calibri"/>
                <a:ea typeface="Calibri"/>
                <a:cs typeface="Calibri"/>
                <a:sym typeface="Calibri"/>
              </a:rPr>
              <a:t>à un moment donné mais il existe des techniques pour aider à éliminer ce problème.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207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Lisez </a:t>
            </a:r>
            <a:r>
              <a:rPr lang="fr-FR" sz="1200" b="0" i="0" u="none" strike="noStrike" cap="none" dirty="0">
                <a:solidFill>
                  <a:schemeClr val="dk1"/>
                </a:solidFill>
                <a:latin typeface="Calibri"/>
                <a:ea typeface="Calibri"/>
                <a:cs typeface="Calibri"/>
                <a:sym typeface="Calibri"/>
              </a:rPr>
              <a:t>les prétextes les plus courants pour la procrastination et </a:t>
            </a:r>
            <a:r>
              <a:rPr lang="fr-FR" sz="1200" b="0" i="0" u="none" strike="noStrike" cap="none" dirty="0" smtClean="0">
                <a:solidFill>
                  <a:schemeClr val="dk1"/>
                </a:solidFill>
                <a:latin typeface="Calibri"/>
                <a:ea typeface="Calibri"/>
                <a:cs typeface="Calibri"/>
                <a:sym typeface="Calibri"/>
              </a:rPr>
              <a:t>posez </a:t>
            </a:r>
            <a:r>
              <a:rPr lang="fr-FR" sz="1200" b="0" i="0" u="none" strike="noStrike" cap="none" dirty="0">
                <a:solidFill>
                  <a:schemeClr val="dk1"/>
                </a:solidFill>
                <a:latin typeface="Calibri"/>
                <a:ea typeface="Calibri"/>
                <a:cs typeface="Calibri"/>
                <a:sym typeface="Calibri"/>
              </a:rPr>
              <a:t>la question, est-ce vous !?  Expliquez que la prochaine activité sera une auto-évaluation de la gestion du temps.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92" name="Shape 9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7</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338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que dans l’activité qui suit, les participants pourront réfléchir sur leurs propres calendriers personnels et </a:t>
            </a:r>
            <a:r>
              <a:rPr lang="fr-FR" sz="1200" b="0" i="0" u="none" strike="noStrike" cap="none" dirty="0" smtClean="0">
                <a:solidFill>
                  <a:schemeClr val="dk1"/>
                </a:solidFill>
                <a:latin typeface="Calibri"/>
                <a:ea typeface="Calibri"/>
                <a:cs typeface="Calibri"/>
                <a:sym typeface="Calibri"/>
              </a:rPr>
              <a:t>identifier </a:t>
            </a:r>
            <a:r>
              <a:rPr lang="fr-FR" sz="1200" b="0" i="0" u="none" strike="noStrike" cap="none" dirty="0">
                <a:solidFill>
                  <a:schemeClr val="dk1"/>
                </a:solidFill>
                <a:latin typeface="Calibri"/>
                <a:ea typeface="Calibri"/>
                <a:cs typeface="Calibri"/>
                <a:sym typeface="Calibri"/>
              </a:rPr>
              <a:t>leurs activités « pertes de temps ». Distribuez l'Auto-évaluation Gestion du </a:t>
            </a:r>
            <a:r>
              <a:rPr lang="fr-FR" sz="1200" b="0" i="0" u="none" strike="noStrike" cap="none" dirty="0" smtClean="0">
                <a:solidFill>
                  <a:schemeClr val="dk1"/>
                </a:solidFill>
                <a:latin typeface="Calibri"/>
                <a:ea typeface="Calibri"/>
                <a:cs typeface="Calibri"/>
                <a:sym typeface="Calibri"/>
              </a:rPr>
              <a:t>temps </a:t>
            </a:r>
            <a:r>
              <a:rPr lang="fr-FR" sz="1200" b="0" i="0" u="none" strike="noStrike" cap="none" dirty="0">
                <a:solidFill>
                  <a:schemeClr val="dk1"/>
                </a:solidFill>
                <a:latin typeface="Calibri"/>
                <a:ea typeface="Calibri"/>
                <a:cs typeface="Calibri"/>
                <a:sym typeface="Calibri"/>
              </a:rPr>
              <a:t>et demandez aux participants de se noter et de calculer leur score.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cette activité.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9" name="Shape 9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826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Demandez </a:t>
            </a:r>
            <a:r>
              <a:rPr lang="fr-FR" sz="1200" b="0" i="0" u="none" strike="noStrike" cap="none" dirty="0">
                <a:solidFill>
                  <a:schemeClr val="dk1"/>
                </a:solidFill>
                <a:latin typeface="Calibri"/>
                <a:ea typeface="Calibri"/>
                <a:cs typeface="Calibri"/>
                <a:sym typeface="Calibri"/>
              </a:rPr>
              <a:t>aux élèves de travailler en groupe pour discuter des questions suivantes : </a:t>
            </a:r>
          </a:p>
          <a:p>
            <a:pPr marL="171450" marR="0" lvl="0" indent="-171450" algn="l" rtl="0">
              <a:spcBef>
                <a:spcPts val="0"/>
              </a:spcBef>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Pensez-vous que vos résultats sont </a:t>
            </a:r>
            <a:r>
              <a:rPr lang="fr-FR" sz="1200" b="0" i="0" u="none" strike="noStrike" cap="none" dirty="0" smtClean="0">
                <a:solidFill>
                  <a:schemeClr val="dk1"/>
                </a:solidFill>
                <a:latin typeface="Calibri"/>
                <a:ea typeface="Calibri"/>
                <a:cs typeface="Calibri"/>
                <a:sym typeface="Calibri"/>
              </a:rPr>
              <a:t>représentatifs </a:t>
            </a:r>
            <a:r>
              <a:rPr lang="fr-FR" sz="1200" b="0" i="0" u="none" strike="noStrike" cap="none" dirty="0">
                <a:solidFill>
                  <a:schemeClr val="dk1"/>
                </a:solidFill>
                <a:latin typeface="Calibri"/>
                <a:ea typeface="Calibri"/>
                <a:cs typeface="Calibri"/>
                <a:sym typeface="Calibri"/>
              </a:rPr>
              <a:t>?</a:t>
            </a:r>
          </a:p>
          <a:p>
            <a:pPr marL="171450" marR="0" lvl="0" indent="-171450" algn="l" rtl="0">
              <a:spcBef>
                <a:spcPts val="0"/>
              </a:spcBef>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Vos compétences en gestion du temps </a:t>
            </a:r>
            <a:r>
              <a:rPr lang="fr-FR" sz="1200" b="0" i="0" u="none" strike="noStrike" cap="none" dirty="0" err="1">
                <a:solidFill>
                  <a:schemeClr val="dk1"/>
                </a:solidFill>
                <a:latin typeface="Calibri"/>
                <a:ea typeface="Calibri"/>
                <a:cs typeface="Calibri"/>
                <a:sym typeface="Calibri"/>
              </a:rPr>
              <a:t>ont-elles</a:t>
            </a:r>
            <a:r>
              <a:rPr lang="fr-FR" sz="1200" b="0" i="0" u="none" strike="noStrike" cap="none" dirty="0">
                <a:solidFill>
                  <a:schemeClr val="dk1"/>
                </a:solidFill>
                <a:latin typeface="Calibri"/>
                <a:ea typeface="Calibri"/>
                <a:cs typeface="Calibri"/>
                <a:sym typeface="Calibri"/>
              </a:rPr>
              <a:t> un impact négatif ou positif sur votre vie?</a:t>
            </a:r>
          </a:p>
          <a:p>
            <a:pPr marL="171450" marR="0" lvl="0" indent="-171450" algn="l" rtl="0">
              <a:spcBef>
                <a:spcPts val="0"/>
              </a:spcBef>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Quelles sont vos activités « gaspilleuses de temps » ?</a:t>
            </a:r>
          </a:p>
          <a:p>
            <a:pPr marL="171450" marR="0" lvl="0" indent="-171450" algn="l" rtl="0">
              <a:spcBef>
                <a:spcPts val="0"/>
              </a:spcBef>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Quelles sont les méthodes que vous utilisez actuellement pour gérer votre temps ?</a:t>
            </a:r>
          </a:p>
          <a:p>
            <a:pPr marL="171450" marR="0" lvl="0" indent="-171450" algn="l" rtl="0">
              <a:spcBef>
                <a:spcPts val="0"/>
              </a:spcBef>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A votre avis, que pourriez-vous </a:t>
            </a:r>
            <a:r>
              <a:rPr lang="fr-FR" sz="1200" b="0" i="0" u="none" strike="noStrike" cap="none" dirty="0" smtClean="0">
                <a:solidFill>
                  <a:schemeClr val="dk1"/>
                </a:solidFill>
                <a:latin typeface="Calibri"/>
                <a:ea typeface="Calibri"/>
                <a:cs typeface="Calibri"/>
                <a:sym typeface="Calibri"/>
              </a:rPr>
              <a:t>améliorer </a:t>
            </a:r>
            <a:r>
              <a:rPr lang="fr-FR"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cette activité.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107" name="Shape 10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240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790575"/>
            <a:ext cx="8229600" cy="962025"/>
          </a:xfrm>
          <a:prstGeom prst="rect">
            <a:avLst/>
          </a:prstGeom>
          <a:noFill/>
          <a:ln>
            <a:noFill/>
          </a:ln>
        </p:spPr>
        <p:txBody>
          <a:bodyPr wrap="square" lIns="91425" tIns="91425" rIns="91425" bIns="91425" anchor="t" anchorCtr="0"/>
          <a:lstStyle>
            <a:lvl1pPr marL="0" marR="0" lvl="0" indent="0" algn="ctr" rtl="0">
              <a:spcBef>
                <a:spcPts val="0"/>
              </a:spcBef>
              <a:buClr>
                <a:srgbClr val="C2113A"/>
              </a:buClr>
              <a:buFont typeface="Cabin"/>
              <a:buNone/>
              <a:defRPr sz="4800" b="0" i="0" u="none" strike="noStrike" cap="none">
                <a:solidFill>
                  <a:srgbClr val="C2113A"/>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905001"/>
            <a:ext cx="8229600" cy="4154488"/>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1">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368300" y="1308100"/>
            <a:ext cx="8458200" cy="4673600"/>
          </a:xfrm>
          <a:prstGeom prst="rect">
            <a:avLst/>
          </a:prstGeom>
          <a:noFill/>
          <a:ln>
            <a:noFill/>
          </a:ln>
        </p:spPr>
        <p:txBody>
          <a:bodyPr wrap="square" lIns="91425" tIns="91425" rIns="91425" bIns="91425" anchor="t" anchorCtr="0"/>
          <a:lstStyle>
            <a:lvl1pPr marL="342900" marR="0" lvl="0" indent="-2286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1pPr>
            <a:lvl2pPr marL="742950" marR="0" lvl="1" indent="-17145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2pPr>
            <a:lvl3pPr marL="1143000" marR="0" lvl="2"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3pPr>
            <a:lvl4pPr marL="1600200" marR="0" lvl="3"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4pPr>
            <a:lvl5pPr marL="2057400" marR="0" lvl="4"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279400" y="203200"/>
            <a:ext cx="8547100" cy="889000"/>
          </a:xfrm>
          <a:prstGeom prst="rect">
            <a:avLst/>
          </a:prstGeom>
          <a:noFill/>
          <a:ln>
            <a:noFill/>
          </a:ln>
        </p:spPr>
        <p:txBody>
          <a:bodyPr wrap="square" lIns="91425" tIns="91425" rIns="91425" bIns="91425" anchor="t" anchorCtr="0"/>
          <a:lstStyle>
            <a:lvl1pPr marL="0" marR="0" lvl="0" indent="0" algn="l" rtl="0">
              <a:spcBef>
                <a:spcPts val="360"/>
              </a:spcBef>
              <a:buClr>
                <a:srgbClr val="833E90"/>
              </a:buClr>
              <a:buFont typeface="Arial"/>
              <a:buChar char="●"/>
              <a:defRPr sz="1800" b="0" i="0" u="none" strike="noStrike" cap="none">
                <a:solidFill>
                  <a:srgbClr val="833E9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1">
    <p:spTree>
      <p:nvGrpSpPr>
        <p:cNvPr id="1"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6" y="317500"/>
            <a:ext cx="8536709" cy="4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Shape 15" descr="background-02.jpg"/>
          <p:cNvPicPr preferRelativeResize="0"/>
          <p:nvPr/>
        </p:nvPicPr>
        <p:blipFill rotWithShape="1">
          <a:blip r:embed="rId5">
            <a:alphaModFix/>
          </a:blip>
          <a:srcRect/>
          <a:stretch/>
        </p:blipFill>
        <p:spPr>
          <a:xfrm>
            <a:off x="0" y="0"/>
            <a:ext cx="9144000" cy="6472475"/>
          </a:xfrm>
          <a:prstGeom prst="rect">
            <a:avLst/>
          </a:prstGeom>
          <a:noFill/>
          <a:ln>
            <a:noFill/>
          </a:ln>
        </p:spPr>
      </p:pic>
      <p:pic>
        <p:nvPicPr>
          <p:cNvPr id="16" name="Shape 16"/>
          <p:cNvPicPr preferRelativeResize="0"/>
          <p:nvPr/>
        </p:nvPicPr>
        <p:blipFill rotWithShape="1">
          <a:blip r:embed="rId6">
            <a:alphaModFix/>
          </a:blip>
          <a:srcRect/>
          <a:stretch/>
        </p:blipFill>
        <p:spPr>
          <a:xfrm>
            <a:off x="393700" y="6368470"/>
            <a:ext cx="8420100" cy="282933"/>
          </a:xfrm>
          <a:prstGeom prst="rect">
            <a:avLst/>
          </a:prstGeom>
          <a:noFill/>
          <a:ln>
            <a:noFill/>
          </a:ln>
        </p:spPr>
      </p:pic>
      <p:pic>
        <p:nvPicPr>
          <p:cNvPr id="17" name="Shape 17"/>
          <p:cNvPicPr preferRelativeResize="0"/>
          <p:nvPr/>
        </p:nvPicPr>
        <p:blipFill rotWithShape="1">
          <a:blip r:embed="rId7">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Shape 27" descr="background-02.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28" name="Shape 28"/>
          <p:cNvPicPr preferRelativeResize="0"/>
          <p:nvPr/>
        </p:nvPicPr>
        <p:blipFill rotWithShape="1">
          <a:blip r:embed="rId4">
            <a:alphaModFix/>
          </a:blip>
          <a:srcRect/>
          <a:stretch/>
        </p:blipFill>
        <p:spPr>
          <a:xfrm>
            <a:off x="393700" y="6368470"/>
            <a:ext cx="8420100" cy="282933"/>
          </a:xfrm>
          <a:prstGeom prst="rect">
            <a:avLst/>
          </a:prstGeom>
          <a:noFill/>
          <a:ln>
            <a:noFill/>
          </a:ln>
        </p:spPr>
      </p:pic>
      <p:pic>
        <p:nvPicPr>
          <p:cNvPr id="29" name="Shape 29"/>
          <p:cNvPicPr preferRelativeResize="0"/>
          <p:nvPr/>
        </p:nvPicPr>
        <p:blipFill rotWithShape="1">
          <a:blip r:embed="rId5">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pic>
        <p:nvPicPr>
          <p:cNvPr id="32" name="Shape 32"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33" name="Shape 33"/>
          <p:cNvPicPr preferRelativeResize="0"/>
          <p:nvPr/>
        </p:nvPicPr>
        <p:blipFill rotWithShape="1">
          <a:blip r:embed="rId4">
            <a:alphaModFix/>
          </a:blip>
          <a:srcRect/>
          <a:stretch/>
        </p:blipFill>
        <p:spPr>
          <a:xfrm rot="10800000">
            <a:off x="-25401" y="5767274"/>
            <a:ext cx="9194801" cy="1090725"/>
          </a:xfrm>
          <a:prstGeom prst="rect">
            <a:avLst/>
          </a:prstGeom>
          <a:noFill/>
          <a:ln>
            <a:noFill/>
          </a:ln>
        </p:spPr>
      </p:pic>
      <p:pic>
        <p:nvPicPr>
          <p:cNvPr id="34" name="Shape 34"/>
          <p:cNvPicPr preferRelativeResize="0"/>
          <p:nvPr/>
        </p:nvPicPr>
        <p:blipFill rotWithShape="1">
          <a:blip r:embed="rId5">
            <a:alphaModFix/>
          </a:blip>
          <a:srcRect/>
          <a:stretch/>
        </p:blipFill>
        <p:spPr>
          <a:xfrm>
            <a:off x="361950" y="6206840"/>
            <a:ext cx="8420100" cy="282933"/>
          </a:xfrm>
          <a:prstGeom prst="rect">
            <a:avLst/>
          </a:prstGeom>
          <a:noFill/>
          <a:ln>
            <a:noFill/>
          </a:ln>
        </p:spPr>
      </p:pic>
      <p:sp>
        <p:nvSpPr>
          <p:cNvPr id="35" name="Shape 35"/>
          <p:cNvSpPr txBox="1"/>
          <p:nvPr/>
        </p:nvSpPr>
        <p:spPr>
          <a:xfrm>
            <a:off x="11731625" y="3905250"/>
            <a:ext cx="184666"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p:nvPr/>
        </p:nvSpPr>
        <p:spPr>
          <a:xfrm>
            <a:off x="150091" y="3103981"/>
            <a:ext cx="7340600" cy="650038"/>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FFFFFF"/>
              </a:buClr>
              <a:buSzPct val="25000"/>
              <a:buFont typeface="Gill Sans"/>
              <a:buNone/>
            </a:pPr>
            <a:r>
              <a:rPr lang="fr-FR" sz="2200" b="0" i="0" u="none" strike="noStrike" cap="none" dirty="0">
                <a:solidFill>
                  <a:srgbClr val="FFFFFF"/>
                </a:solidFill>
                <a:latin typeface="Gill Sans"/>
                <a:ea typeface="Gill Sans"/>
                <a:cs typeface="Gill Sans"/>
                <a:sym typeface="Gill Sans"/>
              </a:rPr>
              <a:t>BIEN GÉRER </a:t>
            </a:r>
            <a:r>
              <a:rPr lang="fr-FR" sz="2200" b="0" i="0" u="none" strike="noStrike" cap="none" dirty="0" smtClean="0">
                <a:solidFill>
                  <a:srgbClr val="FFFFFF"/>
                </a:solidFill>
                <a:latin typeface="Gill Sans"/>
                <a:ea typeface="Gill Sans"/>
                <a:cs typeface="Gill Sans"/>
                <a:sym typeface="Gill Sans"/>
              </a:rPr>
              <a:t>MON </a:t>
            </a:r>
            <a:r>
              <a:rPr lang="fr-FR" sz="2200" b="0" i="0" u="none" strike="noStrike" cap="none" dirty="0">
                <a:solidFill>
                  <a:srgbClr val="FFFFFF"/>
                </a:solidFill>
                <a:latin typeface="Gill Sans"/>
                <a:ea typeface="Gill Sans"/>
                <a:cs typeface="Gill Sans"/>
                <a:sym typeface="Gill Sans"/>
              </a:rPr>
              <a:t>TEMPS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F13F99A8-A70C-41C2-9FF1-CF21DD363398}" type="slidenum">
              <a:rPr lang="fr-FR" sz="1200" smtClean="0">
                <a:latin typeface="Gill Sans" panose="020B0604020202020204" charset="0"/>
              </a:rPr>
              <a:pPr algn="ctr"/>
              <a:t>1</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664979" y="1114276"/>
            <a:ext cx="7546698" cy="677108"/>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Font typeface="Arial"/>
              <a:buNone/>
            </a:pPr>
            <a:endParaRPr sz="2000">
              <a:solidFill>
                <a:srgbClr val="17375E"/>
              </a:solidFill>
              <a:latin typeface="Cabin"/>
              <a:ea typeface="Cabin"/>
              <a:cs typeface="Cabin"/>
              <a:sym typeface="Cabin"/>
            </a:endParaRPr>
          </a:p>
          <a:p>
            <a:pPr marL="0" marR="0" lvl="0" indent="0" algn="l" rtl="0">
              <a:spcBef>
                <a:spcPts val="0"/>
              </a:spcBef>
              <a:buNone/>
            </a:pPr>
            <a:endParaRPr sz="1800">
              <a:solidFill>
                <a:schemeClr val="dk1"/>
              </a:solidFill>
              <a:latin typeface="Arial"/>
              <a:ea typeface="Arial"/>
              <a:cs typeface="Arial"/>
              <a:sym typeface="Arial"/>
            </a:endParaRPr>
          </a:p>
        </p:txBody>
      </p:sp>
      <p:sp>
        <p:nvSpPr>
          <p:cNvPr id="117" name="Shape 117"/>
          <p:cNvSpPr txBox="1"/>
          <p:nvPr/>
        </p:nvSpPr>
        <p:spPr>
          <a:xfrm>
            <a:off x="1110928" y="2665264"/>
            <a:ext cx="8229600" cy="962025"/>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C2103A"/>
              </a:buClr>
              <a:buSzPct val="25000"/>
              <a:buFont typeface="Gill Sans"/>
              <a:buNone/>
            </a:pPr>
            <a:r>
              <a:rPr lang="fr-FR" sz="1800">
                <a:solidFill>
                  <a:srgbClr val="C2103A"/>
                </a:solidFill>
                <a:latin typeface="Gill Sans"/>
                <a:ea typeface="Gill Sans"/>
                <a:cs typeface="Gill Sans"/>
                <a:sym typeface="Gill Sans"/>
              </a:rPr>
              <a:t>COMMENT AMÉLIOREZ-VOUS VOTRE GESTION DU TEMPS?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AE90019-4175-4C99-867C-AB9954AC7FC4}" type="slidenum">
              <a:rPr lang="fr-FR" sz="1200" smtClean="0">
                <a:latin typeface="Gill Sans" panose="020B0604020202020204" charset="0"/>
              </a:rPr>
              <a:pPr algn="ctr"/>
              <a:t>10</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LA LOI DE LA PLANIFICATION</a:t>
            </a:r>
          </a:p>
        </p:txBody>
      </p:sp>
      <p:pic>
        <p:nvPicPr>
          <p:cNvPr id="124" name="Shape 124"/>
          <p:cNvPicPr preferRelativeResize="0"/>
          <p:nvPr/>
        </p:nvPicPr>
        <p:blipFill rotWithShape="1">
          <a:blip r:embed="rId3">
            <a:alphaModFix/>
          </a:blip>
          <a:srcRect/>
          <a:stretch/>
        </p:blipFill>
        <p:spPr>
          <a:xfrm>
            <a:off x="0" y="1321593"/>
            <a:ext cx="9144000" cy="4214813"/>
          </a:xfrm>
          <a:prstGeom prst="rect">
            <a:avLst/>
          </a:prstGeom>
          <a:noFill/>
          <a:ln>
            <a:noFill/>
          </a:ln>
        </p:spPr>
      </p:pic>
      <p:sp>
        <p:nvSpPr>
          <p:cNvPr id="125" name="Shape 125"/>
          <p:cNvSpPr/>
          <p:nvPr/>
        </p:nvSpPr>
        <p:spPr>
          <a:xfrm>
            <a:off x="4788024" y="2348880"/>
            <a:ext cx="3778513" cy="1015663"/>
          </a:xfrm>
          <a:prstGeom prst="rect">
            <a:avLst/>
          </a:prstGeom>
          <a:solidFill>
            <a:schemeClr val="bg1">
              <a:lumMod val="95000"/>
            </a:schemeClr>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Chaque minute passée à la planification d’une </a:t>
            </a:r>
            <a:r>
              <a:rPr lang="fr-FR" sz="2000" dirty="0" smtClean="0">
                <a:solidFill>
                  <a:srgbClr val="17375E"/>
                </a:solidFill>
                <a:latin typeface="Gill Sans" panose="020B0604020202020204" charset="0"/>
                <a:ea typeface="Cabin"/>
                <a:cs typeface="Cabin"/>
                <a:sym typeface="Cabin"/>
              </a:rPr>
              <a:t>tâche </a:t>
            </a:r>
            <a:r>
              <a:rPr lang="fr-FR" sz="2000" dirty="0">
                <a:solidFill>
                  <a:srgbClr val="17375E"/>
                </a:solidFill>
                <a:latin typeface="Gill Sans" panose="020B0604020202020204" charset="0"/>
                <a:ea typeface="Cabin"/>
                <a:cs typeface="Cabin"/>
                <a:sym typeface="Cabin"/>
              </a:rPr>
              <a:t>permet d'économiser dix minutes dans son exécution</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6B67851C-40BC-4F36-82C7-344F8E6396B5}" type="slidenum">
              <a:rPr lang="fr-FR" sz="1200" smtClean="0">
                <a:latin typeface="Gill Sans" panose="020B0604020202020204" charset="0"/>
              </a:rPr>
              <a:pPr algn="ctr"/>
              <a:t>11</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p:nvPr/>
        </p:nvSpPr>
        <p:spPr>
          <a:xfrm>
            <a:off x="304799" y="958850"/>
            <a:ext cx="5498003" cy="4673600"/>
          </a:xfrm>
          <a:prstGeom prst="rect">
            <a:avLst/>
          </a:prstGeom>
          <a:solidFill>
            <a:srgbClr val="FFFFFF"/>
          </a:solidFill>
          <a:ln>
            <a:noFill/>
          </a:ln>
        </p:spPr>
        <p:txBody>
          <a:bodyPr wrap="square" lIns="0" tIns="0" rIns="0" bIns="0" anchor="t" anchorCtr="0">
            <a:noAutofit/>
          </a:bodyPr>
          <a:lstStyle/>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La caractéristique </a:t>
            </a:r>
            <a:r>
              <a:rPr lang="fr-FR" sz="2000" dirty="0" smtClean="0">
                <a:solidFill>
                  <a:srgbClr val="17375E"/>
                </a:solidFill>
                <a:latin typeface="Gill Sans" panose="020B0604020202020204" charset="0"/>
                <a:ea typeface="Cabin"/>
                <a:cs typeface="Cabin"/>
                <a:sym typeface="Cabin"/>
              </a:rPr>
              <a:t>d’une </a:t>
            </a:r>
            <a:r>
              <a:rPr lang="fr-FR" sz="2000" dirty="0">
                <a:solidFill>
                  <a:srgbClr val="17375E"/>
                </a:solidFill>
                <a:latin typeface="Gill Sans" panose="020B0604020202020204" charset="0"/>
                <a:ea typeface="Cabin"/>
                <a:cs typeface="Cabin"/>
                <a:sym typeface="Cabin"/>
              </a:rPr>
              <a:t>gestion du temps </a:t>
            </a:r>
            <a:r>
              <a:rPr lang="fr-FR" sz="2000" dirty="0" smtClean="0">
                <a:solidFill>
                  <a:srgbClr val="17375E"/>
                </a:solidFill>
                <a:latin typeface="Gill Sans" panose="020B0604020202020204" charset="0"/>
                <a:ea typeface="Cabin"/>
                <a:cs typeface="Cabin"/>
                <a:sym typeface="Cabin"/>
              </a:rPr>
              <a:t>efficace est </a:t>
            </a:r>
            <a:r>
              <a:rPr lang="fr-FR" sz="2000" dirty="0">
                <a:solidFill>
                  <a:srgbClr val="17375E"/>
                </a:solidFill>
                <a:latin typeface="Gill Sans" panose="020B0604020202020204" charset="0"/>
                <a:ea typeface="Cabin"/>
                <a:cs typeface="Cabin"/>
                <a:sym typeface="Cabin"/>
              </a:rPr>
              <a:t>la planification productive de chaque </a:t>
            </a:r>
            <a:r>
              <a:rPr lang="fr-FR" sz="2000" dirty="0" smtClean="0">
                <a:solidFill>
                  <a:srgbClr val="17375E"/>
                </a:solidFill>
                <a:latin typeface="Gill Sans" panose="020B0604020202020204" charset="0"/>
                <a:ea typeface="Cabin"/>
                <a:cs typeface="Cabin"/>
                <a:sym typeface="Cabin"/>
              </a:rPr>
              <a:t>journée</a:t>
            </a:r>
          </a:p>
          <a:p>
            <a:pPr marL="0" marR="0" lvl="0" indent="0" algn="just" rtl="0">
              <a:lnSpc>
                <a:spcPts val="2000"/>
              </a:lnSpc>
              <a:spcBef>
                <a:spcPts val="1200"/>
              </a:spcBef>
              <a:spcAft>
                <a:spcPts val="1200"/>
              </a:spcAft>
              <a:buNone/>
            </a:pPr>
            <a:endParaRPr sz="2000" dirty="0" smtClean="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Etablir </a:t>
            </a:r>
            <a:r>
              <a:rPr lang="fr-FR" sz="2000" dirty="0">
                <a:solidFill>
                  <a:srgbClr val="17375E"/>
                </a:solidFill>
                <a:latin typeface="Gill Sans" panose="020B0604020202020204" charset="0"/>
                <a:ea typeface="Cabin"/>
                <a:cs typeface="Cabin"/>
                <a:sym typeface="Cabin"/>
              </a:rPr>
              <a:t>un plan d’action stimulant chaque jour peut vous aider à rester concentré sur vos </a:t>
            </a:r>
            <a:r>
              <a:rPr lang="fr-FR" sz="2000" dirty="0" smtClean="0">
                <a:solidFill>
                  <a:srgbClr val="17375E"/>
                </a:solidFill>
                <a:latin typeface="Gill Sans" panose="020B0604020202020204" charset="0"/>
                <a:ea typeface="Cabin"/>
                <a:cs typeface="Cabin"/>
                <a:sym typeface="Cabin"/>
              </a:rPr>
              <a:t>priorités</a:t>
            </a:r>
          </a:p>
          <a:p>
            <a:pPr marL="0" marR="0" lvl="0" indent="0" algn="just" rtl="0">
              <a:lnSpc>
                <a:spcPts val="2000"/>
              </a:lnSpc>
              <a:spcBef>
                <a:spcPts val="1200"/>
              </a:spcBef>
              <a:spcAft>
                <a:spcPts val="1200"/>
              </a:spcAft>
              <a:buNone/>
            </a:pPr>
            <a:endParaRPr sz="2000" dirty="0" smtClean="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Un </a:t>
            </a:r>
            <a:r>
              <a:rPr lang="fr-FR" sz="2000" dirty="0">
                <a:solidFill>
                  <a:srgbClr val="17375E"/>
                </a:solidFill>
                <a:latin typeface="Gill Sans" panose="020B0604020202020204" charset="0"/>
                <a:ea typeface="Cabin"/>
                <a:cs typeface="Cabin"/>
                <a:sym typeface="Cabin"/>
              </a:rPr>
              <a:t>plan d’action est une feuille de route émise en temps réel pour atteindre un objectif ou un ensemble d'objectifs à travers l'utilisation des ressources définies.</a:t>
            </a:r>
          </a:p>
        </p:txBody>
      </p:sp>
      <p:sp>
        <p:nvSpPr>
          <p:cNvPr id="132" name="Shape 132"/>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LA PLANIFICATION</a:t>
            </a:r>
          </a:p>
        </p:txBody>
      </p:sp>
      <p:pic>
        <p:nvPicPr>
          <p:cNvPr id="133" name="Shape 133"/>
          <p:cNvPicPr preferRelativeResize="0"/>
          <p:nvPr/>
        </p:nvPicPr>
        <p:blipFill rotWithShape="1">
          <a:blip r:embed="rId3">
            <a:alphaModFix/>
          </a:blip>
          <a:srcRect/>
          <a:stretch/>
        </p:blipFill>
        <p:spPr>
          <a:xfrm>
            <a:off x="6151808" y="2855554"/>
            <a:ext cx="2712791" cy="1525945"/>
          </a:xfrm>
          <a:prstGeom prst="rect">
            <a:avLst/>
          </a:prstGeom>
          <a:noFill/>
          <a:ln>
            <a:noFill/>
          </a:ln>
        </p:spPr>
      </p:pic>
      <p:pic>
        <p:nvPicPr>
          <p:cNvPr id="134" name="Shape 134"/>
          <p:cNvPicPr preferRelativeResize="0"/>
          <p:nvPr/>
        </p:nvPicPr>
        <p:blipFill rotWithShape="1">
          <a:blip r:embed="rId4">
            <a:alphaModFix/>
          </a:blip>
          <a:srcRect/>
          <a:stretch/>
        </p:blipFill>
        <p:spPr>
          <a:xfrm>
            <a:off x="6140956" y="4458998"/>
            <a:ext cx="1425575" cy="1044696"/>
          </a:xfrm>
          <a:prstGeom prst="rect">
            <a:avLst/>
          </a:prstGeom>
          <a:noFill/>
          <a:ln>
            <a:noFill/>
          </a:ln>
        </p:spPr>
      </p:pic>
      <p:pic>
        <p:nvPicPr>
          <p:cNvPr id="135" name="Shape 135"/>
          <p:cNvPicPr preferRelativeResize="0"/>
          <p:nvPr/>
        </p:nvPicPr>
        <p:blipFill rotWithShape="1">
          <a:blip r:embed="rId5">
            <a:alphaModFix/>
          </a:blip>
          <a:srcRect/>
          <a:stretch/>
        </p:blipFill>
        <p:spPr>
          <a:xfrm>
            <a:off x="7835899" y="4861583"/>
            <a:ext cx="812799" cy="812799"/>
          </a:xfrm>
          <a:prstGeom prst="rect">
            <a:avLst/>
          </a:prstGeom>
          <a:noFill/>
          <a:ln>
            <a:noFill/>
          </a:ln>
        </p:spPr>
      </p:pic>
      <p:pic>
        <p:nvPicPr>
          <p:cNvPr id="136" name="Shape 136"/>
          <p:cNvPicPr preferRelativeResize="0"/>
          <p:nvPr/>
        </p:nvPicPr>
        <p:blipFill rotWithShape="1">
          <a:blip r:embed="rId6">
            <a:alphaModFix/>
          </a:blip>
          <a:srcRect/>
          <a:stretch/>
        </p:blipFill>
        <p:spPr>
          <a:xfrm>
            <a:off x="6242295" y="5260270"/>
            <a:ext cx="1244599" cy="828224"/>
          </a:xfrm>
          <a:prstGeom prst="rect">
            <a:avLst/>
          </a:prstGeom>
          <a:noFill/>
          <a:ln>
            <a:noFill/>
          </a:ln>
        </p:spPr>
      </p:pic>
      <p:pic>
        <p:nvPicPr>
          <p:cNvPr id="137" name="Shape 137"/>
          <p:cNvPicPr preferRelativeResize="0"/>
          <p:nvPr/>
        </p:nvPicPr>
        <p:blipFill rotWithShape="1">
          <a:blip r:embed="rId7">
            <a:alphaModFix/>
          </a:blip>
          <a:srcRect/>
          <a:stretch/>
        </p:blipFill>
        <p:spPr>
          <a:xfrm>
            <a:off x="6140956" y="934819"/>
            <a:ext cx="2723643" cy="1812925"/>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3C7542D9-485A-4EB3-B578-AF5354A6ADA8}" type="slidenum">
              <a:rPr lang="fr-FR" sz="1200" smtClean="0">
                <a:latin typeface="Gill Sans" panose="020B0604020202020204" charset="0"/>
              </a:rPr>
              <a:pPr algn="ctr"/>
              <a:t>12</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CONSEIL 1 : DÉTERMINEZ VOS OBJECTIFS</a:t>
            </a:r>
          </a:p>
        </p:txBody>
      </p:sp>
      <p:sp>
        <p:nvSpPr>
          <p:cNvPr id="144" name="Shape 144"/>
          <p:cNvSpPr/>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Le fait de déterminer vos objectifs peut vous servir dans tous les domaines de votre vie. Fixer des objectifs vous permettra de vous mettre en tête du peloton </a:t>
            </a:r>
            <a:r>
              <a:rPr lang="fr-FR" sz="2000" smtClean="0">
                <a:solidFill>
                  <a:srgbClr val="17375E"/>
                </a:solidFill>
                <a:latin typeface="Gill Sans" panose="020B0604020202020204" charset="0"/>
                <a:ea typeface="Cabin"/>
                <a:cs typeface="Cabin"/>
                <a:sym typeface="Cabin"/>
              </a:rPr>
              <a:t>!</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Certains blâment tout ce qui va mal dans leur vie sur quelque chose ou quelqu'un d'autre. Les gens qui réussissent se consacrent à assumer la responsabilité de leur vie, peu importe les événements imprévus et incontrôlables.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B2456BBF-0EF5-4DB3-9203-D5106896C92D}" type="slidenum">
              <a:rPr lang="fr-FR" sz="1200" smtClean="0">
                <a:latin typeface="Gill Sans" panose="020B0604020202020204" charset="0"/>
              </a:rPr>
              <a:pPr algn="ctr"/>
              <a:t>13</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Cabin"/>
                <a:cs typeface="Cabin"/>
                <a:sym typeface="Cabin"/>
              </a:rPr>
              <a:t>Que voulez-vous accomplir</a:t>
            </a:r>
            <a:r>
              <a:rPr lang="fr-FR" sz="2000" smtClean="0">
                <a:solidFill>
                  <a:srgbClr val="17375E"/>
                </a:solidFill>
                <a:latin typeface="Gill Sans" panose="020B0604020202020204" charset="0"/>
                <a:ea typeface="Cabin"/>
                <a:cs typeface="Cabin"/>
                <a:sym typeface="Cabin"/>
              </a:rPr>
              <a:t>…</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Aujourd'hui </a:t>
            </a:r>
            <a:r>
              <a:rPr lang="fr-FR" sz="2000" smtClean="0">
                <a:solidFill>
                  <a:srgbClr val="17375E"/>
                </a:solidFill>
                <a:latin typeface="Gill Sans" panose="020B0604020202020204" charset="0"/>
                <a:ea typeface="Cabin"/>
                <a:cs typeface="Cabin"/>
                <a:sym typeface="Cabin"/>
              </a:rPr>
              <a:t>?</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Ce mois-ci </a:t>
            </a:r>
            <a:r>
              <a:rPr lang="fr-FR" sz="2000" smtClean="0">
                <a:solidFill>
                  <a:srgbClr val="17375E"/>
                </a:solidFill>
                <a:latin typeface="Gill Sans" panose="020B0604020202020204" charset="0"/>
                <a:ea typeface="Cabin"/>
                <a:cs typeface="Cabin"/>
                <a:sym typeface="Cabin"/>
              </a:rPr>
              <a:t>?</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Cette année </a:t>
            </a:r>
            <a:r>
              <a:rPr lang="fr-FR" sz="2000" smtClean="0">
                <a:solidFill>
                  <a:srgbClr val="17375E"/>
                </a:solidFill>
                <a:latin typeface="Gill Sans" panose="020B0604020202020204" charset="0"/>
                <a:ea typeface="Cabin"/>
                <a:cs typeface="Cabin"/>
                <a:sym typeface="Cabin"/>
              </a:rPr>
              <a:t>?</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Dans votre vie !</a:t>
            </a:r>
          </a:p>
          <a:p>
            <a:pPr marL="342900" marR="0" lvl="0" indent="-342900" algn="just" rtl="0">
              <a:lnSpc>
                <a:spcPts val="2000"/>
              </a:lnSpc>
              <a:spcBef>
                <a:spcPts val="1200"/>
              </a:spcBef>
              <a:spcAft>
                <a:spcPts val="1200"/>
              </a:spcAft>
              <a:buClr>
                <a:schemeClr val="dk1"/>
              </a:buClr>
              <a:buFont typeface="Arial"/>
              <a:buNone/>
            </a:pPr>
            <a:endParaRPr sz="2000">
              <a:solidFill>
                <a:srgbClr val="17375E"/>
              </a:solidFill>
              <a:latin typeface="Gill Sans" panose="020B0604020202020204" charset="0"/>
              <a:ea typeface="Cabin"/>
              <a:cs typeface="Cabin"/>
              <a:sym typeface="Cabin"/>
            </a:endParaRPr>
          </a:p>
        </p:txBody>
      </p:sp>
      <p:sp>
        <p:nvSpPr>
          <p:cNvPr id="151" name="Shape 151"/>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FIXER VOS OBJECTIFS</a:t>
            </a:r>
          </a:p>
        </p:txBody>
      </p:sp>
      <p:pic>
        <p:nvPicPr>
          <p:cNvPr id="152" name="Shape 152"/>
          <p:cNvPicPr preferRelativeResize="0"/>
          <p:nvPr/>
        </p:nvPicPr>
        <p:blipFill rotWithShape="1">
          <a:blip r:embed="rId3">
            <a:alphaModFix/>
          </a:blip>
          <a:srcRect/>
          <a:stretch/>
        </p:blipFill>
        <p:spPr>
          <a:xfrm>
            <a:off x="5220072" y="3501009"/>
            <a:ext cx="3314328" cy="2296542"/>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F74910DB-90B7-413A-8A87-18597CA58A0E}" type="slidenum">
              <a:rPr lang="fr-FR" sz="1200" smtClean="0">
                <a:latin typeface="Gill Sans" panose="020B0604020202020204" charset="0"/>
              </a:rPr>
              <a:pPr algn="ctr"/>
              <a:t>14</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LES OBJECTIFS SMART (INTELLIGENT)</a:t>
            </a:r>
          </a:p>
        </p:txBody>
      </p:sp>
      <p:grpSp>
        <p:nvGrpSpPr>
          <p:cNvPr id="159" name="Shape 159"/>
          <p:cNvGrpSpPr/>
          <p:nvPr/>
        </p:nvGrpSpPr>
        <p:grpSpPr>
          <a:xfrm>
            <a:off x="-3070335" y="692593"/>
            <a:ext cx="10635148" cy="5472816"/>
            <a:chOff x="-4594335" y="-704407"/>
            <a:chExt cx="10635148" cy="5472816"/>
          </a:xfrm>
        </p:grpSpPr>
        <p:sp>
          <p:nvSpPr>
            <p:cNvPr id="160" name="Shape 160"/>
            <p:cNvSpPr/>
            <p:nvPr/>
          </p:nvSpPr>
          <p:spPr>
            <a:xfrm>
              <a:off x="-4594335" y="-704407"/>
              <a:ext cx="5472816" cy="5472816"/>
            </a:xfrm>
            <a:prstGeom prst="blockArc">
              <a:avLst>
                <a:gd name="adj1" fmla="val 18900000"/>
                <a:gd name="adj2" fmla="val 2700000"/>
                <a:gd name="adj3" fmla="val 395"/>
              </a:avLst>
            </a:prstGeom>
            <a:noFill/>
            <a:ln w="25400" cap="flat" cmpd="sng">
              <a:solidFill>
                <a:srgbClr val="BF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1" name="Shape 161"/>
            <p:cNvSpPr/>
            <p:nvPr/>
          </p:nvSpPr>
          <p:spPr>
            <a:xfrm>
              <a:off x="384538" y="253918"/>
              <a:ext cx="5656275" cy="508162"/>
            </a:xfrm>
            <a:prstGeom prst="rect">
              <a:avLst/>
            </a:prstGeom>
            <a:solidFill>
              <a:srgbClr val="BF504D"/>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2" name="Shape 162"/>
            <p:cNvSpPr txBox="1"/>
            <p:nvPr/>
          </p:nvSpPr>
          <p:spPr>
            <a:xfrm>
              <a:off x="384538" y="253918"/>
              <a:ext cx="5656275" cy="508162"/>
            </a:xfrm>
            <a:prstGeom prst="rect">
              <a:avLst/>
            </a:prstGeom>
            <a:noFill/>
            <a:ln>
              <a:noFill/>
            </a:ln>
          </p:spPr>
          <p:txBody>
            <a:bodyPr wrap="square" lIns="403350" tIns="68575" rIns="68575" bIns="68575" anchor="ctr" anchorCtr="0">
              <a:noAutofit/>
            </a:bodyPr>
            <a:lstStyle/>
            <a:p>
              <a:pPr marL="0" marR="0" lvl="0" indent="0" algn="l" rtl="0">
                <a:lnSpc>
                  <a:spcPct val="90000"/>
                </a:lnSpc>
                <a:spcBef>
                  <a:spcPts val="0"/>
                </a:spcBef>
                <a:spcAft>
                  <a:spcPts val="0"/>
                </a:spcAft>
                <a:buClr>
                  <a:srgbClr val="17375E"/>
                </a:buClr>
                <a:buSzPct val="25000"/>
                <a:buFont typeface="Arial"/>
                <a:buNone/>
              </a:pPr>
              <a:r>
                <a:rPr lang="fr-FR" sz="2700" dirty="0" smtClean="0">
                  <a:solidFill>
                    <a:srgbClr val="17375E"/>
                  </a:solidFill>
                  <a:latin typeface="Gill Sans"/>
                  <a:ea typeface="Gill Sans"/>
                  <a:cs typeface="Gill Sans"/>
                  <a:sym typeface="Gill Sans"/>
                </a:rPr>
                <a:t>Spécifiques</a:t>
              </a:r>
              <a:endParaRPr lang="fr-FR" sz="2700" dirty="0">
                <a:solidFill>
                  <a:srgbClr val="17375E"/>
                </a:solidFill>
                <a:latin typeface="Gill Sans"/>
                <a:ea typeface="Gill Sans"/>
                <a:cs typeface="Gill Sans"/>
                <a:sym typeface="Gill Sans"/>
              </a:endParaRPr>
            </a:p>
          </p:txBody>
        </p:sp>
        <p:sp>
          <p:nvSpPr>
            <p:cNvPr id="163" name="Shape 163"/>
            <p:cNvSpPr/>
            <p:nvPr/>
          </p:nvSpPr>
          <p:spPr>
            <a:xfrm>
              <a:off x="66936" y="190398"/>
              <a:ext cx="635203" cy="635203"/>
            </a:xfrm>
            <a:prstGeom prst="ellipse">
              <a:avLst/>
            </a:prstGeom>
            <a:solidFill>
              <a:schemeClr val="lt1"/>
            </a:solidFill>
            <a:ln w="25400" cap="flat" cmpd="sng">
              <a:solidFill>
                <a:srgbClr val="BF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4" name="Shape 164"/>
            <p:cNvSpPr/>
            <p:nvPr/>
          </p:nvSpPr>
          <p:spPr>
            <a:xfrm>
              <a:off x="748672" y="1015918"/>
              <a:ext cx="5292140" cy="508162"/>
            </a:xfrm>
            <a:prstGeom prst="rect">
              <a:avLst/>
            </a:prstGeom>
            <a:solidFill>
              <a:schemeClr val="accent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5" name="Shape 165"/>
            <p:cNvSpPr txBox="1"/>
            <p:nvPr/>
          </p:nvSpPr>
          <p:spPr>
            <a:xfrm>
              <a:off x="748672" y="1015918"/>
              <a:ext cx="5292140" cy="508162"/>
            </a:xfrm>
            <a:prstGeom prst="rect">
              <a:avLst/>
            </a:prstGeom>
            <a:noFill/>
            <a:ln>
              <a:noFill/>
            </a:ln>
          </p:spPr>
          <p:txBody>
            <a:bodyPr wrap="square" lIns="403350" tIns="68575" rIns="68575" bIns="68575" anchor="ctr" anchorCtr="0">
              <a:noAutofit/>
            </a:bodyPr>
            <a:lstStyle/>
            <a:p>
              <a:pPr marL="0" marR="0" lvl="0" indent="0" algn="l" rtl="0">
                <a:lnSpc>
                  <a:spcPct val="90000"/>
                </a:lnSpc>
                <a:spcBef>
                  <a:spcPts val="0"/>
                </a:spcBef>
                <a:spcAft>
                  <a:spcPts val="0"/>
                </a:spcAft>
                <a:buClr>
                  <a:srgbClr val="17375E"/>
                </a:buClr>
                <a:buSzPct val="25000"/>
                <a:buFont typeface="Arial"/>
                <a:buNone/>
              </a:pPr>
              <a:r>
                <a:rPr lang="fr-FR" sz="2700" dirty="0">
                  <a:solidFill>
                    <a:srgbClr val="17375E"/>
                  </a:solidFill>
                  <a:latin typeface="Gill Sans"/>
                  <a:ea typeface="Gill Sans"/>
                  <a:cs typeface="Gill Sans"/>
                  <a:sym typeface="Gill Sans"/>
                </a:rPr>
                <a:t>Mesurables</a:t>
              </a:r>
            </a:p>
          </p:txBody>
        </p:sp>
        <p:sp>
          <p:nvSpPr>
            <p:cNvPr id="166" name="Shape 166"/>
            <p:cNvSpPr/>
            <p:nvPr/>
          </p:nvSpPr>
          <p:spPr>
            <a:xfrm>
              <a:off x="431071" y="952398"/>
              <a:ext cx="635203" cy="635203"/>
            </a:xfrm>
            <a:prstGeom prst="ellipse">
              <a:avLst/>
            </a:prstGeom>
            <a:solidFill>
              <a:schemeClr val="lt1"/>
            </a:solidFill>
            <a:ln w="25400"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7" name="Shape 167"/>
            <p:cNvSpPr/>
            <p:nvPr/>
          </p:nvSpPr>
          <p:spPr>
            <a:xfrm>
              <a:off x="860432" y="1777918"/>
              <a:ext cx="5180380" cy="508162"/>
            </a:xfrm>
            <a:prstGeom prst="rect">
              <a:avLst/>
            </a:prstGeom>
            <a:solidFill>
              <a:schemeClr val="accent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8" name="Shape 168"/>
            <p:cNvSpPr txBox="1"/>
            <p:nvPr/>
          </p:nvSpPr>
          <p:spPr>
            <a:xfrm>
              <a:off x="860432" y="1777918"/>
              <a:ext cx="5180380" cy="508162"/>
            </a:xfrm>
            <a:prstGeom prst="rect">
              <a:avLst/>
            </a:prstGeom>
            <a:noFill/>
            <a:ln>
              <a:noFill/>
            </a:ln>
          </p:spPr>
          <p:txBody>
            <a:bodyPr wrap="square" lIns="403350" tIns="68575" rIns="68575" bIns="68575" anchor="ctr" anchorCtr="0">
              <a:noAutofit/>
            </a:bodyPr>
            <a:lstStyle/>
            <a:p>
              <a:pPr marL="0" marR="0" lvl="0" indent="0" algn="l" rtl="0">
                <a:lnSpc>
                  <a:spcPct val="90000"/>
                </a:lnSpc>
                <a:spcBef>
                  <a:spcPts val="0"/>
                </a:spcBef>
                <a:spcAft>
                  <a:spcPts val="0"/>
                </a:spcAft>
                <a:buClr>
                  <a:srgbClr val="17375E"/>
                </a:buClr>
                <a:buSzPct val="25000"/>
                <a:buFont typeface="Arial"/>
                <a:buNone/>
              </a:pPr>
              <a:r>
                <a:rPr lang="fr-FR" sz="2700" dirty="0" smtClean="0">
                  <a:solidFill>
                    <a:srgbClr val="17375E"/>
                  </a:solidFill>
                  <a:latin typeface="Gill Sans"/>
                  <a:ea typeface="Gill Sans"/>
                  <a:cs typeface="Gill Sans"/>
                  <a:sym typeface="Gill Sans"/>
                </a:rPr>
                <a:t>Atteignables</a:t>
              </a:r>
              <a:endParaRPr lang="fr-FR" sz="2700" dirty="0">
                <a:solidFill>
                  <a:srgbClr val="17375E"/>
                </a:solidFill>
                <a:latin typeface="Gill Sans"/>
                <a:ea typeface="Gill Sans"/>
                <a:cs typeface="Gill Sans"/>
                <a:sym typeface="Gill Sans"/>
              </a:endParaRPr>
            </a:p>
          </p:txBody>
        </p:sp>
        <p:sp>
          <p:nvSpPr>
            <p:cNvPr id="169" name="Shape 169"/>
            <p:cNvSpPr/>
            <p:nvPr/>
          </p:nvSpPr>
          <p:spPr>
            <a:xfrm>
              <a:off x="542831" y="1714398"/>
              <a:ext cx="635203" cy="635203"/>
            </a:xfrm>
            <a:prstGeom prst="ellipse">
              <a:avLst/>
            </a:prstGeom>
            <a:solidFill>
              <a:schemeClr val="lt1"/>
            </a:solid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0" name="Shape 170"/>
            <p:cNvSpPr/>
            <p:nvPr/>
          </p:nvSpPr>
          <p:spPr>
            <a:xfrm>
              <a:off x="748672" y="2539918"/>
              <a:ext cx="5292140" cy="508162"/>
            </a:xfrm>
            <a:prstGeom prst="rect">
              <a:avLst/>
            </a:prstGeom>
            <a:solidFill>
              <a:srgbClr val="49ACC5"/>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1" name="Shape 171"/>
            <p:cNvSpPr txBox="1"/>
            <p:nvPr/>
          </p:nvSpPr>
          <p:spPr>
            <a:xfrm>
              <a:off x="748672" y="2539918"/>
              <a:ext cx="5292140" cy="508162"/>
            </a:xfrm>
            <a:prstGeom prst="rect">
              <a:avLst/>
            </a:prstGeom>
            <a:noFill/>
            <a:ln>
              <a:noFill/>
            </a:ln>
          </p:spPr>
          <p:txBody>
            <a:bodyPr wrap="square" lIns="403350" tIns="68575" rIns="68575" bIns="68575" anchor="ctr" anchorCtr="0">
              <a:noAutofit/>
            </a:bodyPr>
            <a:lstStyle/>
            <a:p>
              <a:pPr marL="0" marR="0" lvl="0" indent="0" algn="l" rtl="0">
                <a:lnSpc>
                  <a:spcPct val="90000"/>
                </a:lnSpc>
                <a:spcBef>
                  <a:spcPts val="0"/>
                </a:spcBef>
                <a:spcAft>
                  <a:spcPts val="0"/>
                </a:spcAft>
                <a:buClr>
                  <a:schemeClr val="lt1"/>
                </a:buClr>
                <a:buSzPct val="25000"/>
                <a:buFont typeface="Arial"/>
                <a:buNone/>
              </a:pPr>
              <a:r>
                <a:rPr lang="fr-FR" sz="2700" b="0" i="0" dirty="0" smtClean="0">
                  <a:solidFill>
                    <a:srgbClr val="17375E"/>
                  </a:solidFill>
                  <a:latin typeface="Gill Sans" panose="020B0604020202020204" charset="0"/>
                  <a:sym typeface="Arial"/>
                </a:rPr>
                <a:t>Réalistes</a:t>
              </a:r>
              <a:endParaRPr lang="fr-FR" sz="2700" b="0" i="0" dirty="0">
                <a:solidFill>
                  <a:srgbClr val="17375E"/>
                </a:solidFill>
                <a:latin typeface="Gill Sans" panose="020B0604020202020204" charset="0"/>
                <a:sym typeface="Arial"/>
              </a:endParaRPr>
            </a:p>
          </p:txBody>
        </p:sp>
        <p:sp>
          <p:nvSpPr>
            <p:cNvPr id="172" name="Shape 172"/>
            <p:cNvSpPr/>
            <p:nvPr/>
          </p:nvSpPr>
          <p:spPr>
            <a:xfrm>
              <a:off x="431071" y="2476398"/>
              <a:ext cx="635203" cy="635203"/>
            </a:xfrm>
            <a:prstGeom prst="ellipse">
              <a:avLst/>
            </a:prstGeom>
            <a:solidFill>
              <a:schemeClr val="lt1"/>
            </a:solid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3" name="Shape 173"/>
            <p:cNvSpPr/>
            <p:nvPr/>
          </p:nvSpPr>
          <p:spPr>
            <a:xfrm>
              <a:off x="384538" y="3301918"/>
              <a:ext cx="5656275" cy="508162"/>
            </a:xfrm>
            <a:prstGeom prst="rect">
              <a:avLst/>
            </a:prstGeom>
            <a:solidFill>
              <a:srgbClr val="F7954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4" name="Shape 174"/>
            <p:cNvSpPr txBox="1"/>
            <p:nvPr/>
          </p:nvSpPr>
          <p:spPr>
            <a:xfrm>
              <a:off x="384538" y="3301918"/>
              <a:ext cx="5656275" cy="508162"/>
            </a:xfrm>
            <a:prstGeom prst="rect">
              <a:avLst/>
            </a:prstGeom>
            <a:noFill/>
            <a:ln>
              <a:noFill/>
            </a:ln>
          </p:spPr>
          <p:txBody>
            <a:bodyPr wrap="square" lIns="403350" tIns="68575" rIns="68575" bIns="68575" anchor="ctr" anchorCtr="0">
              <a:noAutofit/>
            </a:bodyPr>
            <a:lstStyle/>
            <a:p>
              <a:pPr marL="0" marR="0" lvl="0" indent="0" algn="l" rtl="0">
                <a:lnSpc>
                  <a:spcPct val="90000"/>
                </a:lnSpc>
                <a:spcBef>
                  <a:spcPts val="0"/>
                </a:spcBef>
                <a:spcAft>
                  <a:spcPts val="0"/>
                </a:spcAft>
                <a:buClr>
                  <a:srgbClr val="17375E"/>
                </a:buClr>
                <a:buSzPct val="25000"/>
                <a:buFont typeface="Gill Sans"/>
                <a:buNone/>
              </a:pPr>
              <a:r>
                <a:rPr lang="fr-FR" sz="2700" dirty="0" smtClean="0">
                  <a:solidFill>
                    <a:srgbClr val="17375E"/>
                  </a:solidFill>
                  <a:latin typeface="Gill Sans"/>
                  <a:ea typeface="Gill Sans"/>
                  <a:cs typeface="Gill Sans"/>
                  <a:sym typeface="Gill Sans"/>
                </a:rPr>
                <a:t>Temporellement définis</a:t>
              </a:r>
              <a:endParaRPr lang="fr-FR" sz="2700" dirty="0">
                <a:solidFill>
                  <a:srgbClr val="17375E"/>
                </a:solidFill>
                <a:latin typeface="Gill Sans"/>
                <a:ea typeface="Gill Sans"/>
                <a:cs typeface="Gill Sans"/>
                <a:sym typeface="Gill Sans"/>
              </a:endParaRPr>
            </a:p>
          </p:txBody>
        </p:sp>
        <p:sp>
          <p:nvSpPr>
            <p:cNvPr id="175" name="Shape 175"/>
            <p:cNvSpPr/>
            <p:nvPr/>
          </p:nvSpPr>
          <p:spPr>
            <a:xfrm>
              <a:off x="66936" y="3238398"/>
              <a:ext cx="635203" cy="635203"/>
            </a:xfrm>
            <a:prstGeom prst="ellipse">
              <a:avLst/>
            </a:prstGeom>
            <a:solidFill>
              <a:schemeClr val="lt1"/>
            </a:solidFill>
            <a:ln w="25400" cap="flat" cmpd="sng">
              <a:solidFill>
                <a:srgbClr val="F7954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 name="ZoneTexte 1"/>
          <p:cNvSpPr txBox="1"/>
          <p:nvPr/>
        </p:nvSpPr>
        <p:spPr>
          <a:xfrm>
            <a:off x="4000500" y="6286499"/>
            <a:ext cx="1270000" cy="279400"/>
          </a:xfrm>
          <a:prstGeom prst="rect">
            <a:avLst/>
          </a:prstGeom>
          <a:noFill/>
        </p:spPr>
        <p:txBody>
          <a:bodyPr vert="horz" rtlCol="0">
            <a:spAutoFit/>
          </a:bodyPr>
          <a:lstStyle/>
          <a:p>
            <a:pPr algn="ctr"/>
            <a:fld id="{1D26802A-B047-400C-9A3B-B49D8BBCB851}" type="slidenum">
              <a:rPr lang="fr-FR" sz="1200" smtClean="0">
                <a:latin typeface="Gill Sans" panose="020B0604020202020204" charset="0"/>
              </a:rPr>
              <a:pPr algn="ctr"/>
              <a:t>15</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EXERCICE : DÉTERMINEZ VOS OBJECTIFS</a:t>
            </a:r>
          </a:p>
        </p:txBody>
      </p:sp>
      <p:sp>
        <p:nvSpPr>
          <p:cNvPr id="182" name="Shape 182"/>
          <p:cNvSpPr/>
          <p:nvPr/>
        </p:nvSpPr>
        <p:spPr>
          <a:xfrm>
            <a:off x="304225"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Utiliser </a:t>
            </a:r>
            <a:r>
              <a:rPr lang="fr-FR" sz="2000" dirty="0" smtClean="0">
                <a:solidFill>
                  <a:srgbClr val="17375E"/>
                </a:solidFill>
                <a:latin typeface="Gill Sans" panose="020B0604020202020204" charset="0"/>
                <a:ea typeface="Cabin"/>
                <a:cs typeface="Cabin"/>
                <a:sym typeface="Cabin"/>
              </a:rPr>
              <a:t>la </a:t>
            </a:r>
            <a:r>
              <a:rPr lang="fr-FR" sz="2000" dirty="0">
                <a:solidFill>
                  <a:srgbClr val="17375E"/>
                </a:solidFill>
                <a:latin typeface="Gill Sans" panose="020B0604020202020204" charset="0"/>
                <a:ea typeface="Cabin"/>
                <a:cs typeface="Cabin"/>
                <a:sym typeface="Cabin"/>
              </a:rPr>
              <a:t>f</a:t>
            </a:r>
            <a:r>
              <a:rPr lang="fr-FR" sz="2000" dirty="0" smtClean="0">
                <a:solidFill>
                  <a:srgbClr val="17375E"/>
                </a:solidFill>
                <a:latin typeface="Gill Sans" panose="020B0604020202020204" charset="0"/>
                <a:ea typeface="Cabin"/>
                <a:cs typeface="Cabin"/>
                <a:sym typeface="Cabin"/>
              </a:rPr>
              <a:t>iche </a:t>
            </a:r>
            <a:r>
              <a:rPr lang="fr-FR" sz="2000" i="1" dirty="0">
                <a:solidFill>
                  <a:srgbClr val="17375E"/>
                </a:solidFill>
                <a:latin typeface="Gill Sans" panose="020B0604020202020204" charset="0"/>
                <a:ea typeface="Cabin"/>
                <a:cs typeface="Cabin"/>
                <a:sym typeface="Cabin"/>
              </a:rPr>
              <a:t>Planification </a:t>
            </a:r>
            <a:r>
              <a:rPr lang="fr-FR" sz="2000" i="1" dirty="0" smtClean="0">
                <a:solidFill>
                  <a:srgbClr val="17375E"/>
                </a:solidFill>
                <a:latin typeface="Gill Sans" panose="020B0604020202020204" charset="0"/>
                <a:ea typeface="Cabin"/>
                <a:cs typeface="Cabin"/>
                <a:sym typeface="Cabin"/>
              </a:rPr>
              <a:t>personnelle</a:t>
            </a:r>
            <a:r>
              <a:rPr lang="fr-FR" sz="2000" dirty="0" smtClean="0">
                <a:solidFill>
                  <a:srgbClr val="17375E"/>
                </a:solidFill>
                <a:latin typeface="Gill Sans" panose="020B0604020202020204" charset="0"/>
                <a:ea typeface="Cabin"/>
                <a:cs typeface="Cabin"/>
                <a:sym typeface="Cabin"/>
              </a:rPr>
              <a:t> </a:t>
            </a:r>
            <a:r>
              <a:rPr lang="fr-FR" sz="2000" dirty="0">
                <a:solidFill>
                  <a:srgbClr val="17375E"/>
                </a:solidFill>
                <a:latin typeface="Gill Sans" panose="020B0604020202020204" charset="0"/>
                <a:ea typeface="Cabin"/>
                <a:cs typeface="Cabin"/>
                <a:sym typeface="Cabin"/>
              </a:rPr>
              <a:t>pour déterminer vos </a:t>
            </a:r>
            <a:r>
              <a:rPr lang="fr-FR" sz="2000" dirty="0" smtClean="0">
                <a:solidFill>
                  <a:srgbClr val="17375E"/>
                </a:solidFill>
                <a:latin typeface="Gill Sans" panose="020B0604020202020204" charset="0"/>
                <a:ea typeface="Cabin"/>
                <a:cs typeface="Cabin"/>
                <a:sym typeface="Cabin"/>
              </a:rPr>
              <a:t>objectifs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Assurez-vous que vos objectifs </a:t>
            </a:r>
            <a:r>
              <a:rPr lang="fr-FR" sz="2000" dirty="0" smtClean="0">
                <a:solidFill>
                  <a:srgbClr val="17375E"/>
                </a:solidFill>
                <a:latin typeface="Gill Sans" panose="020B0604020202020204" charset="0"/>
                <a:ea typeface="Cabin"/>
                <a:cs typeface="Cabin"/>
                <a:sym typeface="Cabin"/>
              </a:rPr>
              <a:t>soient SMART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Identifiez maintenant les activités que vous devez faire pour atteindre vos </a:t>
            </a:r>
            <a:r>
              <a:rPr lang="fr-FR" sz="2000" dirty="0" smtClean="0">
                <a:solidFill>
                  <a:srgbClr val="17375E"/>
                </a:solidFill>
                <a:latin typeface="Gill Sans" panose="020B0604020202020204" charset="0"/>
                <a:ea typeface="Cabin"/>
                <a:cs typeface="Cabin"/>
                <a:sym typeface="Cabin"/>
              </a:rPr>
              <a:t>objectifs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Font typeface="Arial"/>
              <a:buNone/>
            </a:pPr>
            <a:endParaRPr sz="2000" dirty="0">
              <a:solidFill>
                <a:srgbClr val="17375E"/>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E5A1046A-775C-43DB-8F3D-3676E7063614}" type="slidenum">
              <a:rPr lang="fr-FR" sz="1200" smtClean="0">
                <a:latin typeface="Gill Sans" panose="020B0604020202020204" charset="0"/>
              </a:rPr>
              <a:pPr algn="ctr"/>
              <a:t>16</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Déterminez vos objectifs, classez par ordre de priorité et </a:t>
            </a:r>
            <a:r>
              <a:rPr lang="fr-FR" sz="2000" dirty="0" smtClean="0">
                <a:solidFill>
                  <a:srgbClr val="17375E"/>
                </a:solidFill>
                <a:latin typeface="Gill Sans" panose="020B0604020202020204" charset="0"/>
                <a:ea typeface="Cabin"/>
                <a:cs typeface="Cabin"/>
                <a:sym typeface="Cabin"/>
              </a:rPr>
              <a:t>faites </a:t>
            </a:r>
            <a:r>
              <a:rPr lang="fr-FR" sz="2000" dirty="0">
                <a:solidFill>
                  <a:srgbClr val="17375E"/>
                </a:solidFill>
                <a:latin typeface="Gill Sans" panose="020B0604020202020204" charset="0"/>
                <a:ea typeface="Cabin"/>
                <a:cs typeface="Cabin"/>
                <a:sym typeface="Cabin"/>
              </a:rPr>
              <a:t>les choses les </a:t>
            </a:r>
            <a:r>
              <a:rPr lang="fr-FR" sz="2000">
                <a:solidFill>
                  <a:srgbClr val="17375E"/>
                </a:solidFill>
                <a:latin typeface="Gill Sans" panose="020B0604020202020204" charset="0"/>
                <a:ea typeface="Cabin"/>
                <a:cs typeface="Cabin"/>
                <a:sym typeface="Cabin"/>
              </a:rPr>
              <a:t>plus </a:t>
            </a:r>
            <a:r>
              <a:rPr lang="fr-FR" sz="2000" smtClean="0">
                <a:solidFill>
                  <a:srgbClr val="17375E"/>
                </a:solidFill>
                <a:latin typeface="Gill Sans" panose="020B0604020202020204" charset="0"/>
                <a:ea typeface="Cabin"/>
                <a:cs typeface="Cabin"/>
                <a:sym typeface="Cabin"/>
              </a:rPr>
              <a:t>importantes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Déterminez l’ordre de priorité de vos tâches : vous ne pouvez pas changer le temps, mais vous pouvez changer vos </a:t>
            </a:r>
            <a:r>
              <a:rPr lang="fr-FR" sz="2000">
                <a:solidFill>
                  <a:srgbClr val="17375E"/>
                </a:solidFill>
                <a:latin typeface="Gill Sans" panose="020B0604020202020204" charset="0"/>
                <a:ea typeface="Cabin"/>
                <a:cs typeface="Cabin"/>
                <a:sym typeface="Cabin"/>
              </a:rPr>
              <a:t>priorités</a:t>
            </a:r>
            <a:r>
              <a:rPr lang="fr-FR" sz="200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Il ne suffit pas de trouver le temps pour faire les choses les plus importantes, il faut </a:t>
            </a:r>
            <a:r>
              <a:rPr lang="fr-FR" sz="2000" i="1" dirty="0">
                <a:solidFill>
                  <a:srgbClr val="17375E"/>
                </a:solidFill>
                <a:latin typeface="Gill Sans" panose="020B0604020202020204" charset="0"/>
                <a:ea typeface="Cabin"/>
                <a:cs typeface="Cabin"/>
                <a:sym typeface="Cabin"/>
              </a:rPr>
              <a:t>prendre le temps </a:t>
            </a:r>
            <a:r>
              <a:rPr lang="fr-FR" sz="2000" dirty="0">
                <a:solidFill>
                  <a:srgbClr val="17375E"/>
                </a:solidFill>
                <a:latin typeface="Gill Sans" panose="020B0604020202020204" charset="0"/>
                <a:ea typeface="Cabin"/>
                <a:cs typeface="Cabin"/>
                <a:sym typeface="Cabin"/>
              </a:rPr>
              <a:t>pour les faire</a:t>
            </a:r>
          </a:p>
        </p:txBody>
      </p:sp>
      <p:sp>
        <p:nvSpPr>
          <p:cNvPr id="189" name="Shape 189"/>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CONSEIL 2 : DÉTERMINEZ VOS PRIORITÉS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FBA53586-778B-4122-8D19-268432FD10C1}" type="slidenum">
              <a:rPr lang="fr-FR" sz="1200" smtClean="0">
                <a:latin typeface="Gill Sans" panose="020B0604020202020204" charset="0"/>
              </a:rPr>
              <a:pPr algn="ctr"/>
              <a:t>17</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Posez-vous la question </a:t>
            </a:r>
            <a:r>
              <a:rPr lang="fr-FR" sz="2000" smtClean="0">
                <a:solidFill>
                  <a:srgbClr val="17375E"/>
                </a:solidFill>
                <a:latin typeface="Gill Sans" panose="020B0604020202020204" charset="0"/>
                <a:ea typeface="Cabin"/>
                <a:cs typeface="Cabin"/>
                <a:sym typeface="Cabin"/>
              </a:rPr>
              <a:t> : </a:t>
            </a:r>
            <a:r>
              <a:rPr lang="fr-FR" sz="2000">
                <a:solidFill>
                  <a:srgbClr val="17375E"/>
                </a:solidFill>
                <a:latin typeface="Gill Sans" panose="020B0604020202020204" charset="0"/>
                <a:ea typeface="Cabin"/>
                <a:cs typeface="Cabin"/>
                <a:sym typeface="Cabin"/>
              </a:rPr>
              <a:t>cette action me rapproche-t-elle de mes </a:t>
            </a:r>
            <a:r>
              <a:rPr lang="fr-FR" sz="2000" smtClean="0">
                <a:solidFill>
                  <a:srgbClr val="17375E"/>
                </a:solidFill>
                <a:latin typeface="Gill Sans" panose="020B0604020202020204" charset="0"/>
                <a:ea typeface="Cabin"/>
                <a:cs typeface="Cabin"/>
                <a:sym typeface="Cabin"/>
              </a:rPr>
              <a:t>objectifs ?</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Qu'est-ce qui doit être fait maintenant </a:t>
            </a:r>
            <a:r>
              <a:rPr lang="fr-FR" sz="2000" smtClean="0">
                <a:solidFill>
                  <a:srgbClr val="17375E"/>
                </a:solidFill>
                <a:latin typeface="Gill Sans" panose="020B0604020202020204" charset="0"/>
                <a:ea typeface="Cabin"/>
                <a:cs typeface="Cabin"/>
                <a:sym typeface="Cabin"/>
              </a:rPr>
              <a:t> ?</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Quelles tâches peuvent attendre </a:t>
            </a:r>
            <a:r>
              <a:rPr lang="fr-FR" sz="2000" smtClean="0">
                <a:solidFill>
                  <a:srgbClr val="17375E"/>
                </a:solidFill>
                <a:latin typeface="Gill Sans" panose="020B0604020202020204" charset="0"/>
                <a:ea typeface="Cabin"/>
                <a:cs typeface="Cabin"/>
                <a:sym typeface="Cabin"/>
              </a:rPr>
              <a:t> ?</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Que pouvez-vous faire maintenant pour vous rendre la vie plus facile plus tard </a:t>
            </a:r>
            <a:r>
              <a:rPr lang="fr-FR" sz="2000" smtClean="0">
                <a:solidFill>
                  <a:srgbClr val="17375E"/>
                </a:solidFill>
                <a:latin typeface="Gill Sans" panose="020B0604020202020204" charset="0"/>
                <a:ea typeface="Cabin"/>
                <a:cs typeface="Cabin"/>
                <a:sym typeface="Cabin"/>
              </a:rPr>
              <a:t> ?</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Qu'est-ce que je peux déléguer </a:t>
            </a:r>
            <a:r>
              <a:rPr lang="fr-FR" sz="2000" smtClean="0">
                <a:solidFill>
                  <a:srgbClr val="17375E"/>
                </a:solidFill>
                <a:latin typeface="Gill Sans" panose="020B0604020202020204" charset="0"/>
                <a:ea typeface="Cabin"/>
                <a:cs typeface="Cabin"/>
                <a:sym typeface="Cabin"/>
              </a:rPr>
              <a:t>?</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À quoi puis-je dire </a:t>
            </a:r>
            <a:r>
              <a:rPr lang="fr-FR" sz="2000" smtClean="0">
                <a:solidFill>
                  <a:srgbClr val="17375E"/>
                </a:solidFill>
                <a:latin typeface="Gill Sans" panose="020B0604020202020204" charset="0"/>
                <a:ea typeface="Cabin"/>
                <a:cs typeface="Cabin"/>
                <a:sym typeface="Cabin"/>
              </a:rPr>
              <a:t>non ? </a:t>
            </a:r>
            <a:r>
              <a:rPr lang="fr-FR" sz="2000">
                <a:solidFill>
                  <a:srgbClr val="17375E"/>
                </a:solidFill>
                <a:latin typeface="Gill Sans" panose="020B0604020202020204" charset="0"/>
                <a:ea typeface="Cabin"/>
                <a:cs typeface="Cabin"/>
                <a:sym typeface="Cabin"/>
              </a:rPr>
              <a:t>À quoi </a:t>
            </a:r>
            <a:r>
              <a:rPr lang="fr-FR" sz="2000" i="1">
                <a:solidFill>
                  <a:srgbClr val="17375E"/>
                </a:solidFill>
                <a:latin typeface="Gill Sans" panose="020B0604020202020204" charset="0"/>
                <a:ea typeface="Cabin"/>
                <a:cs typeface="Cabin"/>
                <a:sym typeface="Cabin"/>
              </a:rPr>
              <a:t>dois-je</a:t>
            </a:r>
            <a:r>
              <a:rPr lang="fr-FR" sz="2000">
                <a:solidFill>
                  <a:srgbClr val="17375E"/>
                </a:solidFill>
                <a:latin typeface="Gill Sans" panose="020B0604020202020204" charset="0"/>
                <a:ea typeface="Cabin"/>
                <a:cs typeface="Cabin"/>
                <a:sym typeface="Cabin"/>
              </a:rPr>
              <a:t> dire </a:t>
            </a:r>
            <a:r>
              <a:rPr lang="fr-FR" sz="2000" smtClean="0">
                <a:solidFill>
                  <a:srgbClr val="17375E"/>
                </a:solidFill>
                <a:latin typeface="Gill Sans" panose="020B0604020202020204" charset="0"/>
                <a:ea typeface="Cabin"/>
                <a:cs typeface="Cabin"/>
                <a:sym typeface="Cabin"/>
              </a:rPr>
              <a:t>non ?</a:t>
            </a: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Font typeface="Arial"/>
              <a:buNone/>
            </a:pPr>
            <a:endParaRPr sz="2000">
              <a:solidFill>
                <a:srgbClr val="17375E"/>
              </a:solidFill>
              <a:latin typeface="Gill Sans" panose="020B0604020202020204" charset="0"/>
              <a:ea typeface="Cabin"/>
              <a:cs typeface="Cabin"/>
              <a:sym typeface="Cabin"/>
            </a:endParaRPr>
          </a:p>
        </p:txBody>
      </p:sp>
      <p:sp>
        <p:nvSpPr>
          <p:cNvPr id="196" name="Shape 196"/>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DÉTERMINEZ VOS PRIORITÉS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49F06BB3-6D4C-4F2E-9A4C-0A1F87FEAD5F}" type="slidenum">
              <a:rPr lang="fr-FR" sz="1200" smtClean="0">
                <a:latin typeface="Gill Sans" panose="020B0604020202020204" charset="0"/>
              </a:rPr>
              <a:pPr algn="ctr"/>
              <a:t>18</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LA MATRICE URGENT-IMPORTANT</a:t>
            </a:r>
          </a:p>
        </p:txBody>
      </p:sp>
      <p:grpSp>
        <p:nvGrpSpPr>
          <p:cNvPr id="203" name="Shape 203"/>
          <p:cNvGrpSpPr/>
          <p:nvPr/>
        </p:nvGrpSpPr>
        <p:grpSpPr>
          <a:xfrm>
            <a:off x="2406328" y="1366689"/>
            <a:ext cx="4064000" cy="4064000"/>
            <a:chOff x="1352550" y="0"/>
            <a:chExt cx="4064000" cy="4064000"/>
          </a:xfrm>
        </p:grpSpPr>
        <p:sp>
          <p:nvSpPr>
            <p:cNvPr id="204" name="Shape 204"/>
            <p:cNvSpPr/>
            <p:nvPr/>
          </p:nvSpPr>
          <p:spPr>
            <a:xfrm>
              <a:off x="1352550" y="0"/>
              <a:ext cx="4064000" cy="4064000"/>
            </a:xfrm>
            <a:prstGeom prst="quadArrow">
              <a:avLst>
                <a:gd name="adj1" fmla="val 2000"/>
                <a:gd name="adj2" fmla="val 4000"/>
                <a:gd name="adj3" fmla="val 5000"/>
              </a:avLst>
            </a:prstGeom>
            <a:solidFill>
              <a:srgbClr val="E7CFCF"/>
            </a:solidFill>
            <a:ln>
              <a:noFill/>
            </a:ln>
          </p:spPr>
          <p:txBody>
            <a:bodyPr wrap="square" lIns="91425" tIns="91425" rIns="91425" bIns="91425" anchor="ctr" anchorCtr="0">
              <a:noAutofit/>
            </a:bodyPr>
            <a:lstStyle/>
            <a:p>
              <a:pPr lvl="0">
                <a:spcBef>
                  <a:spcPts val="0"/>
                </a:spcBef>
                <a:buNone/>
              </a:pPr>
              <a:endParaRPr/>
            </a:p>
          </p:txBody>
        </p:sp>
        <p:sp>
          <p:nvSpPr>
            <p:cNvPr id="205" name="Shape 205"/>
            <p:cNvSpPr/>
            <p:nvPr/>
          </p:nvSpPr>
          <p:spPr>
            <a:xfrm>
              <a:off x="1616710" y="264160"/>
              <a:ext cx="1625600" cy="1625600"/>
            </a:xfrm>
            <a:prstGeom prst="roundRect">
              <a:avLst>
                <a:gd name="adj" fmla="val 16667"/>
              </a:avLst>
            </a:prstGeom>
            <a:solidFill>
              <a:srgbClr val="BF504D"/>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6" name="Shape 206"/>
            <p:cNvSpPr txBox="1"/>
            <p:nvPr/>
          </p:nvSpPr>
          <p:spPr>
            <a:xfrm>
              <a:off x="1696065" y="343515"/>
              <a:ext cx="1466890" cy="1466890"/>
            </a:xfrm>
            <a:prstGeom prst="rect">
              <a:avLst/>
            </a:prstGeom>
            <a:noFill/>
            <a:ln>
              <a:noFill/>
            </a:ln>
          </p:spPr>
          <p:txBody>
            <a:bodyPr wrap="square" lIns="68575" tIns="68575" rIns="68575" bIns="6857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sz="1800">
                  <a:solidFill>
                    <a:schemeClr val="lt1"/>
                  </a:solidFill>
                  <a:latin typeface="Arial"/>
                  <a:ea typeface="Arial"/>
                  <a:cs typeface="Arial"/>
                  <a:sym typeface="Arial"/>
                </a:rPr>
                <a:t>Urgent et important</a:t>
              </a:r>
            </a:p>
          </p:txBody>
        </p:sp>
        <p:sp>
          <p:nvSpPr>
            <p:cNvPr id="207" name="Shape 207"/>
            <p:cNvSpPr/>
            <p:nvPr/>
          </p:nvSpPr>
          <p:spPr>
            <a:xfrm>
              <a:off x="3526790" y="264160"/>
              <a:ext cx="1625600" cy="1625600"/>
            </a:xfrm>
            <a:prstGeom prst="roundRect">
              <a:avLst>
                <a:gd name="adj" fmla="val 16667"/>
              </a:avLst>
            </a:prstGeom>
            <a:solidFill>
              <a:schemeClr val="accent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8" name="Shape 208"/>
            <p:cNvSpPr txBox="1"/>
            <p:nvPr/>
          </p:nvSpPr>
          <p:spPr>
            <a:xfrm>
              <a:off x="3606145" y="343515"/>
              <a:ext cx="1466890" cy="1466890"/>
            </a:xfrm>
            <a:prstGeom prst="rect">
              <a:avLst/>
            </a:prstGeom>
            <a:noFill/>
            <a:ln>
              <a:noFill/>
            </a:ln>
          </p:spPr>
          <p:txBody>
            <a:bodyPr wrap="square" lIns="68575" tIns="68575" rIns="68575" bIns="6857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sz="1800">
                  <a:solidFill>
                    <a:schemeClr val="lt1"/>
                  </a:solidFill>
                  <a:latin typeface="Arial"/>
                  <a:ea typeface="Arial"/>
                  <a:cs typeface="Arial"/>
                  <a:sym typeface="Arial"/>
                </a:rPr>
                <a:t>Important, mais pas urgent</a:t>
              </a:r>
            </a:p>
          </p:txBody>
        </p:sp>
        <p:sp>
          <p:nvSpPr>
            <p:cNvPr id="209" name="Shape 209"/>
            <p:cNvSpPr/>
            <p:nvPr/>
          </p:nvSpPr>
          <p:spPr>
            <a:xfrm>
              <a:off x="1616710" y="2174240"/>
              <a:ext cx="1625600" cy="1625600"/>
            </a:xfrm>
            <a:prstGeom prst="roundRect">
              <a:avLst>
                <a:gd name="adj" fmla="val 16667"/>
              </a:avLst>
            </a:prstGeom>
            <a:solidFill>
              <a:schemeClr val="accent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0" name="Shape 210"/>
            <p:cNvSpPr txBox="1"/>
            <p:nvPr/>
          </p:nvSpPr>
          <p:spPr>
            <a:xfrm>
              <a:off x="1696065" y="2253595"/>
              <a:ext cx="1466890" cy="1466890"/>
            </a:xfrm>
            <a:prstGeom prst="rect">
              <a:avLst/>
            </a:prstGeom>
            <a:noFill/>
            <a:ln>
              <a:noFill/>
            </a:ln>
          </p:spPr>
          <p:txBody>
            <a:bodyPr wrap="square" lIns="68575" tIns="68575" rIns="68575" bIns="6857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sz="1800">
                  <a:solidFill>
                    <a:schemeClr val="lt1"/>
                  </a:solidFill>
                  <a:latin typeface="Arial"/>
                  <a:ea typeface="Arial"/>
                  <a:cs typeface="Arial"/>
                  <a:sym typeface="Arial"/>
                </a:rPr>
                <a:t>Urgent, mais pas important</a:t>
              </a:r>
            </a:p>
          </p:txBody>
        </p:sp>
        <p:sp>
          <p:nvSpPr>
            <p:cNvPr id="211" name="Shape 211"/>
            <p:cNvSpPr/>
            <p:nvPr/>
          </p:nvSpPr>
          <p:spPr>
            <a:xfrm>
              <a:off x="3526790" y="2174240"/>
              <a:ext cx="1625600" cy="1625600"/>
            </a:xfrm>
            <a:prstGeom prst="roundRect">
              <a:avLst>
                <a:gd name="adj" fmla="val 16667"/>
              </a:avLst>
            </a:prstGeom>
            <a:solidFill>
              <a:srgbClr val="49ACC5"/>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2" name="Shape 212"/>
            <p:cNvSpPr txBox="1"/>
            <p:nvPr/>
          </p:nvSpPr>
          <p:spPr>
            <a:xfrm>
              <a:off x="3606145" y="2253595"/>
              <a:ext cx="1466890" cy="1466890"/>
            </a:xfrm>
            <a:prstGeom prst="rect">
              <a:avLst/>
            </a:prstGeom>
            <a:noFill/>
            <a:ln>
              <a:noFill/>
            </a:ln>
          </p:spPr>
          <p:txBody>
            <a:bodyPr wrap="square" lIns="68575" tIns="68575" rIns="68575" bIns="6857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sz="1800">
                  <a:solidFill>
                    <a:schemeClr val="lt1"/>
                  </a:solidFill>
                  <a:latin typeface="Arial"/>
                  <a:ea typeface="Arial"/>
                  <a:cs typeface="Arial"/>
                  <a:sym typeface="Arial"/>
                </a:rPr>
                <a:t>Ni urgent, ni important</a:t>
              </a:r>
            </a:p>
          </p:txBody>
        </p:sp>
      </p:grpSp>
      <p:sp>
        <p:nvSpPr>
          <p:cNvPr id="2" name="ZoneTexte 1"/>
          <p:cNvSpPr txBox="1"/>
          <p:nvPr/>
        </p:nvSpPr>
        <p:spPr>
          <a:xfrm>
            <a:off x="4000500" y="6286499"/>
            <a:ext cx="1270000" cy="279400"/>
          </a:xfrm>
          <a:prstGeom prst="rect">
            <a:avLst/>
          </a:prstGeom>
          <a:noFill/>
        </p:spPr>
        <p:txBody>
          <a:bodyPr vert="horz" rtlCol="0">
            <a:spAutoFit/>
          </a:bodyPr>
          <a:lstStyle/>
          <a:p>
            <a:pPr algn="ctr"/>
            <a:fld id="{C9AB053A-F9C5-421C-9519-33409E6FA0EF}" type="slidenum">
              <a:rPr lang="fr-FR" sz="1200" smtClean="0">
                <a:latin typeface="Gill Sans" panose="020B0604020202020204" charset="0"/>
              </a:rPr>
              <a:pPr algn="ctr"/>
              <a:t>19</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55" name="Shape 55"/>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t>RÈGLES DE FONCTIONNEMENT PENDANT LA FORMATION</a:t>
            </a:r>
          </a:p>
        </p:txBody>
      </p:sp>
      <p:sp>
        <p:nvSpPr>
          <p:cNvPr id="13" name="Rectangle à coins arrondis 12"/>
          <p:cNvSpPr/>
          <p:nvPr/>
        </p:nvSpPr>
        <p:spPr>
          <a:xfrm>
            <a:off x="311150" y="958850"/>
            <a:ext cx="2616200" cy="720725"/>
          </a:xfrm>
          <a:prstGeom prst="round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fr-FR" altLang="en-US" sz="1600" dirty="0">
                <a:solidFill>
                  <a:prstClr val="white"/>
                </a:solidFill>
                <a:latin typeface="Gill Sans" panose="020B0604020202020204"/>
              </a:rPr>
              <a:t>ENGAGEMENT</a:t>
            </a:r>
          </a:p>
        </p:txBody>
      </p:sp>
      <p:sp>
        <p:nvSpPr>
          <p:cNvPr id="14" name="Rectangle à coins arrondis 13"/>
          <p:cNvSpPr/>
          <p:nvPr/>
        </p:nvSpPr>
        <p:spPr>
          <a:xfrm>
            <a:off x="311150" y="1987550"/>
            <a:ext cx="2616200" cy="720725"/>
          </a:xfrm>
          <a:prstGeom prst="roundRect">
            <a:avLst/>
          </a:prstGeom>
          <a:solidFill>
            <a:srgbClr val="833E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prstClr val="white"/>
                </a:solidFill>
                <a:latin typeface="Gill Sans" panose="020B0604020202020204"/>
              </a:rPr>
              <a:t>RESPECT</a:t>
            </a:r>
          </a:p>
        </p:txBody>
      </p:sp>
      <p:sp>
        <p:nvSpPr>
          <p:cNvPr id="15" name="Rectangle à coins arrondis 14"/>
          <p:cNvSpPr/>
          <p:nvPr/>
        </p:nvSpPr>
        <p:spPr>
          <a:xfrm>
            <a:off x="311150" y="3016250"/>
            <a:ext cx="2616200" cy="720725"/>
          </a:xfrm>
          <a:prstGeom prst="roundRect">
            <a:avLst/>
          </a:prstGeom>
          <a:solidFill>
            <a:srgbClr val="1DB8D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prstClr val="white"/>
                </a:solidFill>
                <a:latin typeface="Gill Sans" panose="020B0604020202020204"/>
              </a:rPr>
              <a:t>COMMUNICATION POSITIVE</a:t>
            </a:r>
          </a:p>
        </p:txBody>
      </p:sp>
      <p:sp>
        <p:nvSpPr>
          <p:cNvPr id="16" name="Rectangle à coins arrondis 15"/>
          <p:cNvSpPr/>
          <p:nvPr/>
        </p:nvSpPr>
        <p:spPr>
          <a:xfrm>
            <a:off x="311150" y="4044950"/>
            <a:ext cx="2616200" cy="720725"/>
          </a:xfrm>
          <a:prstGeom prst="roundRect">
            <a:avLst/>
          </a:prstGeom>
          <a:solidFill>
            <a:srgbClr val="FC8A0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prstClr val="white"/>
                </a:solidFill>
                <a:latin typeface="Gill Sans" panose="020B0604020202020204"/>
              </a:rPr>
              <a:t>PROFESSIONNALISME</a:t>
            </a:r>
          </a:p>
        </p:txBody>
      </p:sp>
      <p:sp>
        <p:nvSpPr>
          <p:cNvPr id="17" name="Rectangle à coins arrondis 16"/>
          <p:cNvSpPr/>
          <p:nvPr/>
        </p:nvSpPr>
        <p:spPr>
          <a:xfrm>
            <a:off x="3233738" y="958850"/>
            <a:ext cx="5489575" cy="720725"/>
          </a:xfrm>
          <a:prstGeom prst="roundRect">
            <a:avLst/>
          </a:prstGeom>
          <a:no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fr-FR" altLang="en-US" sz="1800" dirty="0">
                <a:solidFill>
                  <a:srgbClr val="002A6C"/>
                </a:solidFill>
                <a:latin typeface="Gill Sans" panose="020B0604020202020204"/>
              </a:rPr>
              <a:t>S</a:t>
            </a:r>
            <a:r>
              <a:rPr lang="fr-FR" altLang="fr-FR" sz="1800" dirty="0">
                <a:solidFill>
                  <a:srgbClr val="002A6C"/>
                </a:solidFill>
                <a:latin typeface="Gill Sans" panose="020B0604020202020204"/>
              </a:rPr>
              <a:t>’</a:t>
            </a:r>
            <a:r>
              <a:rPr lang="fr-FR" altLang="en-US" sz="1800" dirty="0">
                <a:solidFill>
                  <a:srgbClr val="002A6C"/>
                </a:solidFill>
                <a:latin typeface="Gill Sans" panose="020B0604020202020204"/>
              </a:rPr>
              <a:t>engager activement dans toutes les activités et discussions.</a:t>
            </a:r>
          </a:p>
        </p:txBody>
      </p:sp>
      <p:sp>
        <p:nvSpPr>
          <p:cNvPr id="18" name="Rectangle à coins arrondis 17"/>
          <p:cNvSpPr/>
          <p:nvPr/>
        </p:nvSpPr>
        <p:spPr>
          <a:xfrm>
            <a:off x="3248025" y="1989138"/>
            <a:ext cx="5487988" cy="720725"/>
          </a:xfrm>
          <a:prstGeom prst="roundRect">
            <a:avLst/>
          </a:prstGeom>
          <a:noFill/>
          <a:ln>
            <a:solidFill>
              <a:srgbClr val="833E90"/>
            </a:solidFill>
          </a:ln>
          <a:effectLst/>
        </p:spPr>
        <p:style>
          <a:lnRef idx="1">
            <a:schemeClr val="accent1"/>
          </a:lnRef>
          <a:fillRef idx="3">
            <a:schemeClr val="accent1"/>
          </a:fillRef>
          <a:effectRef idx="2">
            <a:schemeClr val="accent1"/>
          </a:effectRef>
          <a:fontRef idx="minor">
            <a:schemeClr val="lt1"/>
          </a:fontRef>
        </p:style>
        <p:txBody>
          <a:bodyPr anchor="ctr"/>
          <a:lstStyle/>
          <a:p>
            <a:pPr marL="171450" indent="-171450" eaLnBrk="1" fontAlgn="auto" hangingPunct="1">
              <a:spcBef>
                <a:spcPts val="0"/>
              </a:spcBef>
              <a:spcAft>
                <a:spcPts val="0"/>
              </a:spcAft>
              <a:buFontTx/>
              <a:buChar char="-"/>
              <a:defRPr/>
            </a:pPr>
            <a:r>
              <a:rPr lang="fr-FR" sz="1800" dirty="0">
                <a:solidFill>
                  <a:srgbClr val="002A6C"/>
                </a:solidFill>
                <a:latin typeface="Gill Sans" panose="020B0604020202020204"/>
              </a:rPr>
              <a:t>Se respecter soi-même et respecter les autres. </a:t>
            </a:r>
          </a:p>
          <a:p>
            <a:pPr marL="171450" indent="-171450" eaLnBrk="1" fontAlgn="auto" hangingPunct="1">
              <a:spcBef>
                <a:spcPts val="0"/>
              </a:spcBef>
              <a:spcAft>
                <a:spcPts val="0"/>
              </a:spcAft>
              <a:buFontTx/>
              <a:buChar char="-"/>
              <a:defRPr/>
            </a:pPr>
            <a:r>
              <a:rPr lang="fr-FR" sz="1800" dirty="0">
                <a:solidFill>
                  <a:srgbClr val="002A6C"/>
                </a:solidFill>
                <a:latin typeface="Gill Sans" panose="020B0604020202020204"/>
              </a:rPr>
              <a:t>Être attentif aux feedbacks des autres</a:t>
            </a:r>
          </a:p>
        </p:txBody>
      </p:sp>
      <p:sp>
        <p:nvSpPr>
          <p:cNvPr id="19" name="Rectangle à coins arrondis 18"/>
          <p:cNvSpPr/>
          <p:nvPr/>
        </p:nvSpPr>
        <p:spPr>
          <a:xfrm>
            <a:off x="3248025" y="3016250"/>
            <a:ext cx="5487988" cy="720725"/>
          </a:xfrm>
          <a:prstGeom prst="roundRect">
            <a:avLst/>
          </a:prstGeom>
          <a:noFill/>
          <a:ln>
            <a:solidFill>
              <a:srgbClr val="1DB8D1"/>
            </a:solidFill>
          </a:ln>
          <a:effectLst/>
        </p:spPr>
        <p:style>
          <a:lnRef idx="1">
            <a:schemeClr val="accent1"/>
          </a:lnRef>
          <a:fillRef idx="3">
            <a:schemeClr val="accent1"/>
          </a:fillRef>
          <a:effectRef idx="2">
            <a:schemeClr val="accent1"/>
          </a:effectRef>
          <a:fontRef idx="minor">
            <a:schemeClr val="lt1"/>
          </a:fontRef>
        </p:style>
        <p:txBody>
          <a:bodyPr anchor="ctr"/>
          <a:lstStyle/>
          <a:p>
            <a:pPr marL="171450" indent="-171450" eaLnBrk="1" fontAlgn="auto" hangingPunct="1">
              <a:spcBef>
                <a:spcPts val="0"/>
              </a:spcBef>
              <a:spcAft>
                <a:spcPts val="0"/>
              </a:spcAft>
              <a:buFontTx/>
              <a:buChar char="-"/>
              <a:defRPr/>
            </a:pPr>
            <a:r>
              <a:rPr lang="fr-FR" sz="1800" dirty="0">
                <a:solidFill>
                  <a:srgbClr val="002A6C"/>
                </a:solidFill>
                <a:latin typeface="Gill Sans" panose="020B0604020202020204"/>
              </a:rPr>
              <a:t>Écouter les autres et éviter les jugements de valeurs. </a:t>
            </a:r>
          </a:p>
          <a:p>
            <a:pPr marL="171450" indent="-171450" eaLnBrk="1" fontAlgn="auto" hangingPunct="1">
              <a:spcBef>
                <a:spcPts val="0"/>
              </a:spcBef>
              <a:spcAft>
                <a:spcPts val="0"/>
              </a:spcAft>
              <a:buFontTx/>
              <a:buChar char="-"/>
              <a:defRPr/>
            </a:pPr>
            <a:r>
              <a:rPr lang="fr-FR" sz="1800" dirty="0">
                <a:solidFill>
                  <a:srgbClr val="002A6C"/>
                </a:solidFill>
                <a:latin typeface="Gill Sans" panose="020B0604020202020204"/>
              </a:rPr>
              <a:t>Participer et prendre la parole.</a:t>
            </a:r>
          </a:p>
        </p:txBody>
      </p:sp>
      <p:sp>
        <p:nvSpPr>
          <p:cNvPr id="20" name="Rectangle à coins arrondis 19"/>
          <p:cNvSpPr/>
          <p:nvPr/>
        </p:nvSpPr>
        <p:spPr>
          <a:xfrm>
            <a:off x="3248025" y="4044950"/>
            <a:ext cx="5487988" cy="720725"/>
          </a:xfrm>
          <a:prstGeom prst="roundRect">
            <a:avLst/>
          </a:prstGeom>
          <a:noFill/>
          <a:ln>
            <a:solidFill>
              <a:srgbClr val="FC8A0E"/>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71450" indent="-171450" eaLnBrk="1" hangingPunct="1">
              <a:buFontTx/>
              <a:buChar char="-"/>
              <a:defRPr/>
            </a:pPr>
            <a:r>
              <a:rPr lang="fr-FR" altLang="en-US" sz="1800" dirty="0">
                <a:solidFill>
                  <a:srgbClr val="002A6C"/>
                </a:solidFill>
                <a:latin typeface="Gill Sans" panose="020B0604020202020204"/>
              </a:rPr>
              <a:t>Se comporter comme si vous étiez au travail. </a:t>
            </a:r>
          </a:p>
          <a:p>
            <a:pPr marL="171450" indent="-171450" eaLnBrk="1" hangingPunct="1">
              <a:buFontTx/>
              <a:buChar char="-"/>
              <a:defRPr/>
            </a:pPr>
            <a:r>
              <a:rPr lang="fr-FR" altLang="en-US" sz="1800" dirty="0">
                <a:solidFill>
                  <a:srgbClr val="002A6C"/>
                </a:solidFill>
                <a:latin typeface="Gill Sans" panose="020B0604020202020204"/>
              </a:rPr>
              <a:t>Être à l</a:t>
            </a:r>
            <a:r>
              <a:rPr lang="fr-FR" altLang="fr-FR" sz="1800" dirty="0">
                <a:solidFill>
                  <a:srgbClr val="002A6C"/>
                </a:solidFill>
                <a:latin typeface="Gill Sans" panose="020B0604020202020204"/>
              </a:rPr>
              <a:t>’</a:t>
            </a:r>
            <a:r>
              <a:rPr lang="fr-FR" altLang="en-US" sz="1800" dirty="0">
                <a:solidFill>
                  <a:srgbClr val="002A6C"/>
                </a:solidFill>
                <a:latin typeface="Gill Sans" panose="020B0604020202020204"/>
              </a:rPr>
              <a:t>heure et éteindre votre téléphone portable.</a:t>
            </a:r>
          </a:p>
        </p:txBody>
      </p:sp>
      <p:sp>
        <p:nvSpPr>
          <p:cNvPr id="21" name="Rectangle à coins arrondis 1"/>
          <p:cNvSpPr/>
          <p:nvPr/>
        </p:nvSpPr>
        <p:spPr>
          <a:xfrm>
            <a:off x="323850" y="5100638"/>
            <a:ext cx="2616200" cy="719137"/>
          </a:xfrm>
          <a:prstGeom prst="round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prstClr val="white"/>
                </a:solidFill>
                <a:latin typeface="Gill Sans" panose="020B0604020202020204"/>
              </a:rPr>
              <a:t>APPRENTISSAGE</a:t>
            </a:r>
          </a:p>
        </p:txBody>
      </p:sp>
      <p:sp>
        <p:nvSpPr>
          <p:cNvPr id="22" name="Rectangle à coins arrondis 5"/>
          <p:cNvSpPr/>
          <p:nvPr/>
        </p:nvSpPr>
        <p:spPr>
          <a:xfrm>
            <a:off x="3246438" y="5100638"/>
            <a:ext cx="5489575" cy="719137"/>
          </a:xfrm>
          <a:prstGeom prst="roundRect">
            <a:avLst/>
          </a:prstGeom>
          <a:no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fr-FR" altLang="en-US" sz="1800" dirty="0">
                <a:solidFill>
                  <a:srgbClr val="002A6C"/>
                </a:solidFill>
                <a:latin typeface="Gill Sans" panose="020B0604020202020204"/>
              </a:rPr>
              <a:t>Apprendre et poser des questions pour clarifier votre compréhension.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4AC7D681-CDD4-4FA5-942F-ADA51E5BE23C}" type="slidenum">
              <a:rPr lang="fr-FR" sz="1200" smtClean="0">
                <a:latin typeface="Gill Sans" panose="020B0604020202020204" charset="0"/>
              </a:rPr>
              <a:pPr algn="ctr"/>
              <a:t>2</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EXERCICE : DÉTERMINEZ VOS PRIORITÉS</a:t>
            </a:r>
          </a:p>
        </p:txBody>
      </p:sp>
      <p:sp>
        <p:nvSpPr>
          <p:cNvPr id="219" name="Shape 219"/>
          <p:cNvSpPr/>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Écrivez </a:t>
            </a:r>
            <a:r>
              <a:rPr lang="fr-FR" sz="2000" dirty="0">
                <a:solidFill>
                  <a:srgbClr val="17375E"/>
                </a:solidFill>
                <a:latin typeface="Gill Sans" panose="020B0604020202020204" charset="0"/>
                <a:ea typeface="Cabin"/>
                <a:cs typeface="Cabin"/>
                <a:sym typeface="Cabin"/>
              </a:rPr>
              <a:t>une activité par « Post-it</a:t>
            </a:r>
            <a:r>
              <a:rPr lang="fr-FR" sz="2000">
                <a:solidFill>
                  <a:srgbClr val="17375E"/>
                </a:solidFill>
                <a:latin typeface="Gill Sans" panose="020B0604020202020204" charset="0"/>
                <a:ea typeface="Cabin"/>
                <a:cs typeface="Cabin"/>
                <a:sym typeface="Cabin"/>
              </a:rPr>
              <a:t> </a:t>
            </a:r>
            <a:r>
              <a:rPr lang="fr-FR" sz="200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Utilisez </a:t>
            </a:r>
            <a:r>
              <a:rPr lang="fr-FR" sz="2000" dirty="0" smtClean="0">
                <a:solidFill>
                  <a:srgbClr val="17375E"/>
                </a:solidFill>
                <a:latin typeface="Gill Sans" panose="020B0604020202020204" charset="0"/>
                <a:ea typeface="Cabin"/>
                <a:cs typeface="Cabin"/>
                <a:sym typeface="Cabin"/>
              </a:rPr>
              <a:t>la </a:t>
            </a:r>
            <a:r>
              <a:rPr lang="fr-FR" sz="2000" dirty="0">
                <a:solidFill>
                  <a:srgbClr val="17375E"/>
                </a:solidFill>
                <a:latin typeface="Gill Sans" panose="020B0604020202020204" charset="0"/>
                <a:ea typeface="Cabin"/>
                <a:cs typeface="Cabin"/>
                <a:sym typeface="Cabin"/>
              </a:rPr>
              <a:t>m</a:t>
            </a:r>
            <a:r>
              <a:rPr lang="fr-FR" sz="2000" dirty="0" smtClean="0">
                <a:solidFill>
                  <a:srgbClr val="17375E"/>
                </a:solidFill>
                <a:latin typeface="Gill Sans" panose="020B0604020202020204" charset="0"/>
                <a:ea typeface="Cabin"/>
                <a:cs typeface="Cabin"/>
                <a:sym typeface="Cabin"/>
              </a:rPr>
              <a:t>atrice </a:t>
            </a:r>
            <a:r>
              <a:rPr lang="fr-FR" sz="2000" dirty="0">
                <a:solidFill>
                  <a:srgbClr val="17375E"/>
                </a:solidFill>
                <a:latin typeface="Gill Sans" panose="020B0604020202020204" charset="0"/>
                <a:ea typeface="Cabin"/>
                <a:cs typeface="Cabin"/>
                <a:sym typeface="Cabin"/>
              </a:rPr>
              <a:t>Urgent-important pour classer </a:t>
            </a:r>
            <a:r>
              <a:rPr lang="fr-FR" sz="2000">
                <a:solidFill>
                  <a:srgbClr val="17375E"/>
                </a:solidFill>
                <a:latin typeface="Gill Sans" panose="020B0604020202020204" charset="0"/>
                <a:ea typeface="Cabin"/>
                <a:cs typeface="Cabin"/>
                <a:sym typeface="Cabin"/>
              </a:rPr>
              <a:t>vos </a:t>
            </a:r>
            <a:r>
              <a:rPr lang="fr-FR" sz="2000" smtClean="0">
                <a:solidFill>
                  <a:srgbClr val="17375E"/>
                </a:solidFill>
                <a:latin typeface="Gill Sans" panose="020B0604020202020204" charset="0"/>
                <a:ea typeface="Cabin"/>
                <a:cs typeface="Cabin"/>
                <a:sym typeface="Cabin"/>
              </a:rPr>
              <a:t>activités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Collez votre « Post-it » dans le quadrant approprié</a:t>
            </a:r>
          </a:p>
          <a:p>
            <a:pPr marL="342900" marR="0" lvl="0" indent="-342900" algn="just" rtl="0">
              <a:lnSpc>
                <a:spcPts val="2000"/>
              </a:lnSpc>
              <a:spcBef>
                <a:spcPts val="1200"/>
              </a:spcBef>
              <a:spcAft>
                <a:spcPts val="1200"/>
              </a:spcAft>
              <a:buClr>
                <a:schemeClr val="dk1"/>
              </a:buClr>
              <a:buFont typeface="Arial"/>
              <a:buNone/>
            </a:pPr>
            <a:endParaRPr sz="2000" dirty="0">
              <a:solidFill>
                <a:srgbClr val="17375E"/>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6B731F4F-F317-4520-9174-D0095C62C0FA}" type="slidenum">
              <a:rPr lang="fr-FR" sz="1200" smtClean="0">
                <a:latin typeface="Gill Sans" panose="020B0604020202020204" charset="0"/>
              </a:rPr>
              <a:pPr algn="ctr"/>
              <a:t>20</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285750" marR="0" lvl="0" indent="-285750" algn="just" rtl="0">
              <a:lnSpc>
                <a:spcPts val="2000"/>
              </a:lnSpc>
              <a:spcBef>
                <a:spcPts val="1200"/>
              </a:spcBef>
              <a:spcAft>
                <a:spcPts val="1200"/>
              </a:spcAft>
              <a:buClr>
                <a:srgbClr val="17375E"/>
              </a:buClr>
              <a:buSzPct val="100000"/>
              <a:buFont typeface="Arial"/>
              <a:buChar char="•"/>
            </a:pPr>
            <a:r>
              <a:rPr lang="fr-FR" sz="2000" smtClean="0">
                <a:solidFill>
                  <a:srgbClr val="17375E"/>
                </a:solidFill>
                <a:latin typeface="Gill Sans" panose="020B0604020202020204" charset="0"/>
                <a:ea typeface="Cabin"/>
                <a:cs typeface="Cabin"/>
                <a:sym typeface="Cabin"/>
              </a:rPr>
              <a:t>Notez </a:t>
            </a:r>
            <a:r>
              <a:rPr lang="fr-FR" sz="2000" dirty="0">
                <a:solidFill>
                  <a:srgbClr val="17375E"/>
                </a:solidFill>
                <a:latin typeface="Gill Sans" panose="020B0604020202020204" charset="0"/>
                <a:ea typeface="Cabin"/>
                <a:cs typeface="Cabin"/>
                <a:sym typeface="Cabin"/>
              </a:rPr>
              <a:t>dans un carnet vos tâches </a:t>
            </a:r>
            <a:r>
              <a:rPr lang="fr-FR" sz="2000">
                <a:solidFill>
                  <a:srgbClr val="17375E"/>
                </a:solidFill>
                <a:latin typeface="Gill Sans" panose="020B0604020202020204" charset="0"/>
                <a:ea typeface="Cabin"/>
                <a:cs typeface="Cabin"/>
                <a:sym typeface="Cabin"/>
              </a:rPr>
              <a:t>par </a:t>
            </a:r>
            <a:r>
              <a:rPr lang="fr-FR" sz="2000" smtClean="0">
                <a:solidFill>
                  <a:srgbClr val="17375E"/>
                </a:solidFill>
                <a:latin typeface="Gill Sans" panose="020B0604020202020204" charset="0"/>
                <a:ea typeface="Cabin"/>
                <a:cs typeface="Cabin"/>
                <a:sym typeface="Cabin"/>
              </a:rPr>
              <a:t>priorité</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Rayez les éléments une </a:t>
            </a:r>
            <a:r>
              <a:rPr lang="fr-FR" sz="2000">
                <a:solidFill>
                  <a:srgbClr val="17375E"/>
                </a:solidFill>
                <a:latin typeface="Gill Sans" panose="020B0604020202020204" charset="0"/>
                <a:ea typeface="Cabin"/>
                <a:cs typeface="Cabin"/>
                <a:sym typeface="Cabin"/>
              </a:rPr>
              <a:t>fois </a:t>
            </a:r>
            <a:r>
              <a:rPr lang="fr-FR" sz="2000" smtClean="0">
                <a:solidFill>
                  <a:srgbClr val="17375E"/>
                </a:solidFill>
                <a:latin typeface="Gill Sans" panose="020B0604020202020204" charset="0"/>
                <a:ea typeface="Cabin"/>
                <a:cs typeface="Cabin"/>
                <a:sym typeface="Cabin"/>
              </a:rPr>
              <a:t>terminés</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Reportez les tâches inachevées</a:t>
            </a:r>
          </a:p>
          <a:p>
            <a:pPr marL="0" marR="0" lvl="0" indent="0" algn="just" rtl="0">
              <a:lnSpc>
                <a:spcPts val="2000"/>
              </a:lnSpc>
              <a:spcBef>
                <a:spcPts val="1200"/>
              </a:spcBef>
              <a:spcAft>
                <a:spcPts val="1200"/>
              </a:spcAft>
              <a:buNone/>
            </a:pPr>
            <a:endParaRPr sz="2000" dirty="0">
              <a:solidFill>
                <a:srgbClr val="17375E"/>
              </a:solidFill>
              <a:latin typeface="Gill Sans" panose="020B0604020202020204" charset="0"/>
              <a:ea typeface="Cabin"/>
              <a:cs typeface="Cabin"/>
              <a:sym typeface="Cabin"/>
            </a:endParaRPr>
          </a:p>
        </p:txBody>
      </p:sp>
      <p:sp>
        <p:nvSpPr>
          <p:cNvPr id="227" name="Shape 227"/>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CONSEIL 3 : LA CRÉATION DE VOTRE JOURNAL DE PRODUCTIVITÉ</a:t>
            </a:r>
          </a:p>
        </p:txBody>
      </p:sp>
      <p:pic>
        <p:nvPicPr>
          <p:cNvPr id="228" name="Shape 228"/>
          <p:cNvPicPr preferRelativeResize="0"/>
          <p:nvPr/>
        </p:nvPicPr>
        <p:blipFill rotWithShape="1">
          <a:blip r:embed="rId3">
            <a:alphaModFix/>
          </a:blip>
          <a:srcRect/>
          <a:stretch/>
        </p:blipFill>
        <p:spPr>
          <a:xfrm>
            <a:off x="6168526" y="1505571"/>
            <a:ext cx="2725148" cy="3237257"/>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C77B9289-9924-4065-AC2B-212E0CEB5483}" type="slidenum">
              <a:rPr lang="fr-FR" sz="1200" smtClean="0">
                <a:latin typeface="Gill Sans" panose="020B0604020202020204" charset="0"/>
              </a:rPr>
              <a:pPr algn="ctr"/>
              <a:t>21</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EXERCICE : CRÉEZ VOTRE JOURNAL DE PRODUCTIVITÉ</a:t>
            </a:r>
          </a:p>
        </p:txBody>
      </p:sp>
      <p:sp>
        <p:nvSpPr>
          <p:cNvPr id="235" name="Shape 235"/>
          <p:cNvSpPr/>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Utilisez </a:t>
            </a:r>
            <a:r>
              <a:rPr lang="fr-FR" sz="2000" dirty="0" smtClean="0">
                <a:solidFill>
                  <a:srgbClr val="17375E"/>
                </a:solidFill>
                <a:latin typeface="Gill Sans" panose="020B0604020202020204" charset="0"/>
                <a:ea typeface="Cabin"/>
                <a:cs typeface="Cabin"/>
                <a:sym typeface="Cabin"/>
              </a:rPr>
              <a:t>la fiche « Planification personnelle » </a:t>
            </a:r>
            <a:r>
              <a:rPr lang="fr-FR" sz="2000" dirty="0">
                <a:solidFill>
                  <a:srgbClr val="17375E"/>
                </a:solidFill>
                <a:latin typeface="Gill Sans" panose="020B0604020202020204" charset="0"/>
                <a:ea typeface="Cabin"/>
                <a:cs typeface="Cabin"/>
                <a:sym typeface="Cabin"/>
              </a:rPr>
              <a:t>pour </a:t>
            </a:r>
            <a:r>
              <a:rPr lang="fr-FR" sz="2000" dirty="0" smtClean="0">
                <a:solidFill>
                  <a:srgbClr val="17375E"/>
                </a:solidFill>
                <a:latin typeface="Gill Sans" panose="020B0604020202020204" charset="0"/>
                <a:ea typeface="Cabin"/>
                <a:cs typeface="Cabin"/>
                <a:sym typeface="Cabin"/>
              </a:rPr>
              <a:t>créer </a:t>
            </a:r>
            <a:r>
              <a:rPr lang="fr-FR" sz="2000" dirty="0">
                <a:solidFill>
                  <a:srgbClr val="17375E"/>
                </a:solidFill>
                <a:latin typeface="Gill Sans" panose="020B0604020202020204" charset="0"/>
                <a:ea typeface="Cabin"/>
                <a:cs typeface="Cabin"/>
                <a:sym typeface="Cabin"/>
              </a:rPr>
              <a:t>votre journal </a:t>
            </a:r>
            <a:r>
              <a:rPr lang="fr-FR" sz="2000" dirty="0" smtClean="0">
                <a:solidFill>
                  <a:srgbClr val="17375E"/>
                </a:solidFill>
                <a:latin typeface="Gill Sans" panose="020B0604020202020204" charset="0"/>
                <a:ea typeface="Cabin"/>
                <a:cs typeface="Cabin"/>
                <a:sym typeface="Cabin"/>
              </a:rPr>
              <a:t>de productivité</a:t>
            </a:r>
            <a:endParaRPr lang="fr-FR" sz="2000" dirty="0">
              <a:solidFill>
                <a:srgbClr val="17375E"/>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2C9F0870-8566-42D5-843D-6FD7CD22384C}" type="slidenum">
              <a:rPr lang="fr-FR" sz="1200" smtClean="0">
                <a:latin typeface="Gill Sans" panose="020B0604020202020204" charset="0"/>
              </a:rPr>
              <a:pPr algn="ctr"/>
              <a:t>22</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Pour maximiser l’efficacité de votre journal de productivité </a:t>
            </a:r>
            <a:r>
              <a:rPr lang="fr-FR" sz="2000">
                <a:solidFill>
                  <a:srgbClr val="17375E"/>
                </a:solidFill>
                <a:latin typeface="Gill Sans" panose="020B0604020202020204" charset="0"/>
                <a:ea typeface="Cabin"/>
                <a:cs typeface="Cabin"/>
                <a:sym typeface="Cabin"/>
              </a:rPr>
              <a:t>personnel </a:t>
            </a:r>
            <a:r>
              <a:rPr lang="fr-FR" sz="200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Planifiez chaque </a:t>
            </a:r>
            <a:r>
              <a:rPr lang="fr-FR" sz="2000" dirty="0" smtClean="0">
                <a:solidFill>
                  <a:srgbClr val="17375E"/>
                </a:solidFill>
                <a:latin typeface="Gill Sans" panose="020B0604020202020204" charset="0"/>
                <a:ea typeface="Cabin"/>
                <a:cs typeface="Cabin"/>
                <a:sym typeface="Cabin"/>
              </a:rPr>
              <a:t>soir vos tâches pour </a:t>
            </a:r>
            <a:r>
              <a:rPr lang="fr-FR" sz="2000">
                <a:solidFill>
                  <a:srgbClr val="17375E"/>
                </a:solidFill>
                <a:latin typeface="Gill Sans" panose="020B0604020202020204" charset="0"/>
                <a:ea typeface="Cabin"/>
                <a:cs typeface="Cabin"/>
                <a:sym typeface="Cabin"/>
              </a:rPr>
              <a:t>le </a:t>
            </a:r>
            <a:r>
              <a:rPr lang="fr-FR" sz="2000" smtClean="0">
                <a:solidFill>
                  <a:srgbClr val="17375E"/>
                </a:solidFill>
                <a:latin typeface="Gill Sans" panose="020B0604020202020204" charset="0"/>
                <a:ea typeface="Cabin"/>
                <a:cs typeface="Cabin"/>
                <a:sym typeface="Cabin"/>
              </a:rPr>
              <a:t>lendemain</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Tenez votre journal et notez votre sentiment </a:t>
            </a:r>
            <a:r>
              <a:rPr lang="fr-FR" sz="2000">
                <a:solidFill>
                  <a:srgbClr val="17375E"/>
                </a:solidFill>
                <a:latin typeface="Gill Sans" panose="020B0604020202020204" charset="0"/>
                <a:ea typeface="Cabin"/>
                <a:cs typeface="Cabin"/>
                <a:sym typeface="Cabin"/>
              </a:rPr>
              <a:t>de </a:t>
            </a:r>
            <a:r>
              <a:rPr lang="fr-FR" sz="2000" smtClean="0">
                <a:solidFill>
                  <a:srgbClr val="17375E"/>
                </a:solidFill>
                <a:latin typeface="Gill Sans" panose="020B0604020202020204" charset="0"/>
                <a:ea typeface="Cabin"/>
                <a:cs typeface="Cabin"/>
                <a:sym typeface="Cabin"/>
              </a:rPr>
              <a:t>satisfaction</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Supprimez </a:t>
            </a:r>
            <a:r>
              <a:rPr lang="fr-FR" sz="2000" dirty="0">
                <a:solidFill>
                  <a:srgbClr val="17375E"/>
                </a:solidFill>
                <a:latin typeface="Gill Sans" panose="020B0604020202020204" charset="0"/>
                <a:ea typeface="Cabin"/>
                <a:cs typeface="Cabin"/>
                <a:sym typeface="Cabin"/>
              </a:rPr>
              <a:t>les tâches reportées à trois reprises, ou alors faites-les une bonne fois pour toute</a:t>
            </a:r>
          </a:p>
        </p:txBody>
      </p:sp>
      <p:sp>
        <p:nvSpPr>
          <p:cNvPr id="243" name="Shape 243"/>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MAXIMISER L’EFFICACITÉ DE VOTRE JOURNAL DE PRODUCTIVITÉ</a:t>
            </a:r>
          </a:p>
        </p:txBody>
      </p:sp>
      <p:pic>
        <p:nvPicPr>
          <p:cNvPr id="244" name="Shape 244"/>
          <p:cNvPicPr preferRelativeResize="0"/>
          <p:nvPr/>
        </p:nvPicPr>
        <p:blipFill rotWithShape="1">
          <a:blip r:embed="rId3">
            <a:alphaModFix/>
          </a:blip>
          <a:srcRect b="5666"/>
          <a:stretch/>
        </p:blipFill>
        <p:spPr>
          <a:xfrm>
            <a:off x="6168526" y="2924944"/>
            <a:ext cx="2725148" cy="3053825"/>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EE91D72A-E0F4-466F-A12B-91C3380B73A4}" type="slidenum">
              <a:rPr lang="fr-FR" sz="1200" smtClean="0">
                <a:latin typeface="Gill Sans" panose="020B0604020202020204" charset="0"/>
              </a:rPr>
              <a:pPr algn="ctr"/>
              <a:t>23</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Divisez </a:t>
            </a:r>
            <a:r>
              <a:rPr lang="fr-FR" sz="2000" dirty="0">
                <a:solidFill>
                  <a:srgbClr val="17375E"/>
                </a:solidFill>
                <a:latin typeface="Gill Sans" panose="020B0604020202020204" charset="0"/>
                <a:ea typeface="Cabin"/>
                <a:cs typeface="Cabin"/>
                <a:sym typeface="Cabin"/>
              </a:rPr>
              <a:t>les grandes tâches en </a:t>
            </a:r>
            <a:r>
              <a:rPr lang="fr-FR" sz="2000">
                <a:solidFill>
                  <a:srgbClr val="17375E"/>
                </a:solidFill>
                <a:latin typeface="Gill Sans" panose="020B0604020202020204" charset="0"/>
                <a:ea typeface="Cabin"/>
                <a:cs typeface="Cabin"/>
                <a:sym typeface="Cabin"/>
              </a:rPr>
              <a:t>petits </a:t>
            </a:r>
            <a:r>
              <a:rPr lang="fr-FR" sz="2000" smtClean="0">
                <a:solidFill>
                  <a:srgbClr val="17375E"/>
                </a:solidFill>
                <a:latin typeface="Gill Sans" panose="020B0604020202020204" charset="0"/>
                <a:ea typeface="Cabin"/>
                <a:cs typeface="Cabin"/>
                <a:sym typeface="Cabin"/>
              </a:rPr>
              <a:t>morceaux</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Travaillez sur une tâche qui vous rebute pendant 10 minutes </a:t>
            </a:r>
            <a:r>
              <a:rPr lang="fr-FR" sz="2000">
                <a:solidFill>
                  <a:srgbClr val="17375E"/>
                </a:solidFill>
                <a:latin typeface="Gill Sans" panose="020B0604020202020204" charset="0"/>
                <a:ea typeface="Cabin"/>
                <a:cs typeface="Cabin"/>
                <a:sym typeface="Cabin"/>
              </a:rPr>
              <a:t>chaque </a:t>
            </a:r>
            <a:r>
              <a:rPr lang="fr-FR" sz="2000" smtClean="0">
                <a:solidFill>
                  <a:srgbClr val="17375E"/>
                </a:solidFill>
                <a:latin typeface="Gill Sans" panose="020B0604020202020204" charset="0"/>
                <a:ea typeface="Cabin"/>
                <a:cs typeface="Cabin"/>
                <a:sym typeface="Cabin"/>
              </a:rPr>
              <a:t>jour</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Une </a:t>
            </a:r>
            <a:r>
              <a:rPr lang="fr-FR" sz="2000" dirty="0">
                <a:solidFill>
                  <a:srgbClr val="17375E"/>
                </a:solidFill>
                <a:latin typeface="Gill Sans" panose="020B0604020202020204" charset="0"/>
                <a:ea typeface="Cabin"/>
                <a:cs typeface="Cabin"/>
                <a:sym typeface="Cabin"/>
              </a:rPr>
              <a:t>fois que vous </a:t>
            </a:r>
            <a:r>
              <a:rPr lang="fr-FR" sz="2000" dirty="0" smtClean="0">
                <a:solidFill>
                  <a:srgbClr val="17375E"/>
                </a:solidFill>
                <a:latin typeface="Gill Sans" panose="020B0604020202020204" charset="0"/>
                <a:ea typeface="Cabin"/>
                <a:cs typeface="Cabin"/>
                <a:sym typeface="Cabin"/>
              </a:rPr>
              <a:t>aurez </a:t>
            </a:r>
            <a:r>
              <a:rPr lang="fr-FR" sz="2000" dirty="0">
                <a:solidFill>
                  <a:srgbClr val="17375E"/>
                </a:solidFill>
                <a:latin typeface="Gill Sans" panose="020B0604020202020204" charset="0"/>
                <a:ea typeface="Cabin"/>
                <a:cs typeface="Cabin"/>
                <a:sym typeface="Cabin"/>
              </a:rPr>
              <a:t>commencé, vous réaliserez peut-être </a:t>
            </a:r>
            <a:r>
              <a:rPr lang="fr-FR" sz="2000" dirty="0" smtClean="0">
                <a:solidFill>
                  <a:srgbClr val="17375E"/>
                </a:solidFill>
                <a:latin typeface="Gill Sans" panose="020B0604020202020204" charset="0"/>
                <a:ea typeface="Cabin"/>
                <a:cs typeface="Cabin"/>
                <a:sym typeface="Cabin"/>
              </a:rPr>
              <a:t>que vous pouvez </a:t>
            </a:r>
            <a:r>
              <a:rPr lang="fr-FR" sz="2000" dirty="0">
                <a:solidFill>
                  <a:srgbClr val="17375E"/>
                </a:solidFill>
                <a:latin typeface="Gill Sans" panose="020B0604020202020204" charset="0"/>
                <a:ea typeface="Cabin"/>
                <a:cs typeface="Cabin"/>
                <a:sym typeface="Cabin"/>
              </a:rPr>
              <a:t>la terminer</a:t>
            </a:r>
          </a:p>
          <a:p>
            <a:pPr marL="0" marR="0" lvl="0" indent="0" algn="just" rtl="0">
              <a:lnSpc>
                <a:spcPts val="2000"/>
              </a:lnSpc>
              <a:spcBef>
                <a:spcPts val="1200"/>
              </a:spcBef>
              <a:spcAft>
                <a:spcPts val="1200"/>
              </a:spcAft>
              <a:buNone/>
            </a:pPr>
            <a:endParaRPr sz="2000" dirty="0">
              <a:solidFill>
                <a:srgbClr val="17375E"/>
              </a:solidFill>
              <a:latin typeface="Gill Sans" panose="020B0604020202020204" charset="0"/>
              <a:sym typeface="Arial"/>
            </a:endParaRPr>
          </a:p>
        </p:txBody>
      </p:sp>
      <p:sp>
        <p:nvSpPr>
          <p:cNvPr id="251" name="Shape 251"/>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CONSEIL 4 : DÉCOMPOSEZ LES TÂCHES ACCABLANTES!</a:t>
            </a:r>
          </a:p>
        </p:txBody>
      </p:sp>
      <p:pic>
        <p:nvPicPr>
          <p:cNvPr id="252" name="Shape 252"/>
          <p:cNvPicPr preferRelativeResize="0"/>
          <p:nvPr/>
        </p:nvPicPr>
        <p:blipFill rotWithShape="1">
          <a:blip r:embed="rId3">
            <a:alphaModFix/>
          </a:blip>
          <a:srcRect/>
          <a:stretch/>
        </p:blipFill>
        <p:spPr>
          <a:xfrm>
            <a:off x="2387600" y="3145399"/>
            <a:ext cx="4368800" cy="2853373"/>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27422568-79EE-43AC-B619-43C009FE1B8E}" type="slidenum">
              <a:rPr lang="fr-FR" sz="1200" smtClean="0">
                <a:latin typeface="Gill Sans" panose="020B0604020202020204" charset="0"/>
              </a:rPr>
              <a:pPr algn="ctr"/>
              <a:t>24</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Shape 260"/>
          <p:cNvSpPr/>
          <p:nvPr/>
        </p:nvSpPr>
        <p:spPr>
          <a:xfrm>
            <a:off x="304225"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Partagez avec votre groupe une tâche </a:t>
            </a:r>
            <a:r>
              <a:rPr lang="fr-FR" sz="2000" dirty="0" smtClean="0">
                <a:solidFill>
                  <a:srgbClr val="17375E"/>
                </a:solidFill>
                <a:latin typeface="Gill Sans" panose="020B0604020202020204" charset="0"/>
                <a:ea typeface="Cabin"/>
                <a:cs typeface="Cabin"/>
                <a:sym typeface="Cabin"/>
              </a:rPr>
              <a:t>contre laquelle vous luttez </a:t>
            </a:r>
            <a:r>
              <a:rPr lang="fr-FR" sz="2000" dirty="0">
                <a:solidFill>
                  <a:srgbClr val="17375E"/>
                </a:solidFill>
                <a:latin typeface="Gill Sans" panose="020B0604020202020204" charset="0"/>
                <a:ea typeface="Cabin"/>
                <a:cs typeface="Cabin"/>
                <a:sym typeface="Cabin"/>
              </a:rPr>
              <a:t>actuellement </a:t>
            </a:r>
            <a:r>
              <a:rPr lang="fr-FR" sz="2000" dirty="0" smtClean="0">
                <a:solidFill>
                  <a:srgbClr val="17375E"/>
                </a:solidFill>
                <a:latin typeface="Gill Sans" panose="020B0604020202020204" charset="0"/>
                <a:ea typeface="Cabin"/>
                <a:cs typeface="Cabin"/>
                <a:sym typeface="Cabin"/>
              </a:rPr>
              <a:t>(révision </a:t>
            </a:r>
            <a:r>
              <a:rPr lang="fr-FR" sz="2000" dirty="0">
                <a:solidFill>
                  <a:srgbClr val="17375E"/>
                </a:solidFill>
                <a:latin typeface="Gill Sans" panose="020B0604020202020204" charset="0"/>
                <a:ea typeface="Cabin"/>
                <a:cs typeface="Cabin"/>
                <a:sym typeface="Cabin"/>
              </a:rPr>
              <a:t>d'un examen, recherche </a:t>
            </a:r>
            <a:r>
              <a:rPr lang="fr-FR" sz="2000" smtClean="0">
                <a:solidFill>
                  <a:srgbClr val="17375E"/>
                </a:solidFill>
                <a:latin typeface="Gill Sans" panose="020B0604020202020204" charset="0"/>
                <a:ea typeface="Cabin"/>
                <a:cs typeface="Cabin"/>
                <a:sym typeface="Cabin"/>
              </a:rPr>
              <a:t>d'emploi..)</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Discutez de la façon dont vous pourriez </a:t>
            </a:r>
            <a:r>
              <a:rPr lang="fr-FR" sz="2000" dirty="0" smtClean="0">
                <a:solidFill>
                  <a:srgbClr val="17375E"/>
                </a:solidFill>
                <a:latin typeface="Gill Sans" panose="020B0604020202020204" charset="0"/>
                <a:ea typeface="Cabin"/>
                <a:cs typeface="Cabin"/>
                <a:sym typeface="Cabin"/>
              </a:rPr>
              <a:t>la </a:t>
            </a:r>
            <a:r>
              <a:rPr lang="fr-FR" sz="2000" dirty="0">
                <a:solidFill>
                  <a:srgbClr val="17375E"/>
                </a:solidFill>
                <a:latin typeface="Gill Sans" panose="020B0604020202020204" charset="0"/>
                <a:ea typeface="Cabin"/>
                <a:cs typeface="Cabin"/>
                <a:sym typeface="Cabin"/>
              </a:rPr>
              <a:t>diviser en tâches </a:t>
            </a:r>
            <a:r>
              <a:rPr lang="fr-FR" sz="2000">
                <a:solidFill>
                  <a:srgbClr val="17375E"/>
                </a:solidFill>
                <a:latin typeface="Gill Sans" panose="020B0604020202020204" charset="0"/>
                <a:ea typeface="Cabin"/>
                <a:cs typeface="Cabin"/>
                <a:sym typeface="Cabin"/>
              </a:rPr>
              <a:t>plus </a:t>
            </a:r>
            <a:r>
              <a:rPr lang="fr-FR" sz="2000" smtClean="0">
                <a:solidFill>
                  <a:srgbClr val="17375E"/>
                </a:solidFill>
                <a:latin typeface="Gill Sans" panose="020B0604020202020204" charset="0"/>
                <a:ea typeface="Cabin"/>
                <a:cs typeface="Cabin"/>
                <a:sym typeface="Cabin"/>
              </a:rPr>
              <a:t>petites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Passez en revue votre journal et faites des révisions si nécessaire</a:t>
            </a:r>
          </a:p>
          <a:p>
            <a:pPr marL="342900" marR="0" lvl="0" indent="-342900" algn="just" rtl="0">
              <a:lnSpc>
                <a:spcPts val="2000"/>
              </a:lnSpc>
              <a:spcBef>
                <a:spcPts val="1200"/>
              </a:spcBef>
              <a:spcAft>
                <a:spcPts val="1200"/>
              </a:spcAft>
              <a:buClr>
                <a:schemeClr val="dk1"/>
              </a:buClr>
              <a:buFont typeface="Arial"/>
              <a:buNone/>
            </a:pPr>
            <a:endParaRPr sz="2000" dirty="0">
              <a:solidFill>
                <a:srgbClr val="17375E"/>
              </a:solidFill>
              <a:latin typeface="Gill Sans" panose="020B0604020202020204" charset="0"/>
              <a:sym typeface="Arial"/>
            </a:endParaRPr>
          </a:p>
        </p:txBody>
      </p:sp>
      <p:sp>
        <p:nvSpPr>
          <p:cNvPr id="258" name="Shape 258"/>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DISCUTEZ : CONTRE QUOI LUTTEZ-VOUS EN CE MOMENT ? </a:t>
            </a:r>
          </a:p>
        </p:txBody>
      </p:sp>
      <p:pic>
        <p:nvPicPr>
          <p:cNvPr id="259" name="Shape 259"/>
          <p:cNvPicPr preferRelativeResize="0"/>
          <p:nvPr/>
        </p:nvPicPr>
        <p:blipFill rotWithShape="1">
          <a:blip r:embed="rId3">
            <a:alphaModFix/>
          </a:blip>
          <a:srcRect/>
          <a:stretch/>
        </p:blipFill>
        <p:spPr>
          <a:xfrm>
            <a:off x="2387600" y="3145399"/>
            <a:ext cx="4368800" cy="2853373"/>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2552B76A-025F-450D-AB1D-A570548086A6}" type="slidenum">
              <a:rPr lang="fr-FR" sz="1200" smtClean="0">
                <a:latin typeface="Gill Sans" panose="020B0604020202020204" charset="0"/>
              </a:rPr>
              <a:pPr algn="ctr"/>
              <a:t>25</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Ajoutez votre liste de tâches dans votre calendrier pour rendre votre vie plus </a:t>
            </a:r>
            <a:r>
              <a:rPr lang="fr-FR" sz="2000" dirty="0" smtClean="0">
                <a:solidFill>
                  <a:srgbClr val="17375E"/>
                </a:solidFill>
                <a:latin typeface="Gill Sans" panose="020B0604020202020204" charset="0"/>
                <a:ea typeface="Cabin"/>
                <a:cs typeface="Cabin"/>
                <a:sym typeface="Cabin"/>
              </a:rPr>
              <a:t>organisée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Référez-vous toujours à votre calendrier lors de la prise des engagements pour éviter les conflits </a:t>
            </a:r>
            <a:r>
              <a:rPr lang="fr-FR" sz="2000" dirty="0" smtClean="0">
                <a:solidFill>
                  <a:srgbClr val="17375E"/>
                </a:solidFill>
                <a:latin typeface="Gill Sans" panose="020B0604020202020204" charset="0"/>
                <a:ea typeface="Cabin"/>
                <a:cs typeface="Cabin"/>
                <a:sym typeface="Cabin"/>
              </a:rPr>
              <a:t>d'horaires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Votre calendrier peut être sur papier </a:t>
            </a:r>
            <a:r>
              <a:rPr lang="fr-FR" sz="2000" dirty="0" smtClean="0">
                <a:solidFill>
                  <a:srgbClr val="17375E"/>
                </a:solidFill>
                <a:latin typeface="Gill Sans" panose="020B0604020202020204" charset="0"/>
                <a:ea typeface="Cabin"/>
                <a:cs typeface="Cabin"/>
                <a:sym typeface="Cabin"/>
              </a:rPr>
              <a:t>ou en format </a:t>
            </a:r>
            <a:r>
              <a:rPr lang="fr-FR" sz="2000" dirty="0">
                <a:solidFill>
                  <a:srgbClr val="17375E"/>
                </a:solidFill>
                <a:latin typeface="Gill Sans" panose="020B0604020202020204" charset="0"/>
                <a:ea typeface="Cabin"/>
                <a:cs typeface="Cabin"/>
                <a:sym typeface="Cabin"/>
              </a:rPr>
              <a:t>électronique</a:t>
            </a:r>
          </a:p>
        </p:txBody>
      </p:sp>
      <p:pic>
        <p:nvPicPr>
          <p:cNvPr id="266" name="Shape 266"/>
          <p:cNvPicPr preferRelativeResize="0"/>
          <p:nvPr/>
        </p:nvPicPr>
        <p:blipFill rotWithShape="1">
          <a:blip r:embed="rId3">
            <a:alphaModFix/>
          </a:blip>
          <a:srcRect/>
          <a:stretch/>
        </p:blipFill>
        <p:spPr>
          <a:xfrm>
            <a:off x="5220072" y="3645024"/>
            <a:ext cx="3314328" cy="2152526"/>
          </a:xfrm>
          <a:prstGeom prst="rect">
            <a:avLst/>
          </a:prstGeom>
          <a:noFill/>
          <a:ln>
            <a:noFill/>
          </a:ln>
        </p:spPr>
      </p:pic>
      <p:sp>
        <p:nvSpPr>
          <p:cNvPr id="268" name="Shape 268"/>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CONSEIL 5 : UTILISEZ UN CALENDRIER</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CDCB745-4F85-4681-AA84-7437B41E6694}" type="slidenum">
              <a:rPr lang="fr-FR" sz="1200" smtClean="0">
                <a:latin typeface="Gill Sans" panose="020B0604020202020204" charset="0"/>
              </a:rPr>
              <a:pPr algn="ctr"/>
              <a:t>26</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CONSEIL 6 : ÉVITEZ LES DISTRACTIONS!</a:t>
            </a:r>
          </a:p>
        </p:txBody>
      </p:sp>
      <p:grpSp>
        <p:nvGrpSpPr>
          <p:cNvPr id="2" name="Groupe 1"/>
          <p:cNvGrpSpPr/>
          <p:nvPr/>
        </p:nvGrpSpPr>
        <p:grpSpPr>
          <a:xfrm>
            <a:off x="378176" y="4196844"/>
            <a:ext cx="8387649" cy="1765545"/>
            <a:chOff x="200416" y="4196844"/>
            <a:chExt cx="8387649" cy="1765545"/>
          </a:xfrm>
        </p:grpSpPr>
        <p:pic>
          <p:nvPicPr>
            <p:cNvPr id="275" name="Shape 275"/>
            <p:cNvPicPr preferRelativeResize="0"/>
            <p:nvPr/>
          </p:nvPicPr>
          <p:blipFill rotWithShape="1">
            <a:blip r:embed="rId3">
              <a:alphaModFix/>
            </a:blip>
            <a:srcRect/>
            <a:stretch/>
          </p:blipFill>
          <p:spPr>
            <a:xfrm>
              <a:off x="200416" y="4196844"/>
              <a:ext cx="2647167" cy="1762021"/>
            </a:xfrm>
            <a:prstGeom prst="rect">
              <a:avLst/>
            </a:prstGeom>
            <a:noFill/>
            <a:ln>
              <a:noFill/>
            </a:ln>
          </p:spPr>
        </p:pic>
        <p:pic>
          <p:nvPicPr>
            <p:cNvPr id="276" name="Shape 276"/>
            <p:cNvPicPr preferRelativeResize="0"/>
            <p:nvPr/>
          </p:nvPicPr>
          <p:blipFill rotWithShape="1">
            <a:blip r:embed="rId4">
              <a:alphaModFix/>
            </a:blip>
            <a:srcRect/>
            <a:stretch/>
          </p:blipFill>
          <p:spPr>
            <a:xfrm>
              <a:off x="3181609" y="4196844"/>
              <a:ext cx="2684745" cy="1762021"/>
            </a:xfrm>
            <a:prstGeom prst="rect">
              <a:avLst/>
            </a:prstGeom>
            <a:noFill/>
            <a:ln>
              <a:noFill/>
            </a:ln>
          </p:spPr>
        </p:pic>
        <p:pic>
          <p:nvPicPr>
            <p:cNvPr id="277" name="Shape 277"/>
            <p:cNvPicPr preferRelativeResize="0"/>
            <p:nvPr/>
          </p:nvPicPr>
          <p:blipFill rotWithShape="1">
            <a:blip r:embed="rId5">
              <a:alphaModFix/>
            </a:blip>
            <a:srcRect/>
            <a:stretch/>
          </p:blipFill>
          <p:spPr>
            <a:xfrm>
              <a:off x="6200380" y="4196844"/>
              <a:ext cx="2387685" cy="1765545"/>
            </a:xfrm>
            <a:prstGeom prst="rect">
              <a:avLst/>
            </a:prstGeom>
            <a:noFill/>
            <a:ln>
              <a:noFill/>
            </a:ln>
          </p:spPr>
        </p:pic>
      </p:grpSp>
      <p:sp>
        <p:nvSpPr>
          <p:cNvPr id="278" name="Shape 278"/>
          <p:cNvSpPr/>
          <p:nvPr/>
        </p:nvSpPr>
        <p:spPr>
          <a:xfrm>
            <a:off x="304225" y="958849"/>
            <a:ext cx="8534400" cy="2830191"/>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Surveillez de près les éléments que vous avez identifiés comme </a:t>
            </a:r>
            <a:r>
              <a:rPr lang="fr-FR" sz="2000" dirty="0" smtClean="0">
                <a:solidFill>
                  <a:srgbClr val="17375E"/>
                </a:solidFill>
                <a:latin typeface="Gill Sans" panose="020B0604020202020204" charset="0"/>
                <a:ea typeface="Cabin"/>
                <a:cs typeface="Cabin"/>
                <a:sym typeface="Cabin"/>
              </a:rPr>
              <a:t>étant des pertes </a:t>
            </a:r>
            <a:r>
              <a:rPr lang="fr-FR" sz="2000" dirty="0">
                <a:solidFill>
                  <a:srgbClr val="17375E"/>
                </a:solidFill>
                <a:latin typeface="Gill Sans" panose="020B0604020202020204" charset="0"/>
                <a:ea typeface="Cabin"/>
                <a:cs typeface="Cabin"/>
                <a:sym typeface="Cabin"/>
              </a:rPr>
              <a:t>de </a:t>
            </a:r>
            <a:r>
              <a:rPr lang="fr-FR" sz="2000" dirty="0" smtClean="0">
                <a:solidFill>
                  <a:srgbClr val="17375E"/>
                </a:solidFill>
                <a:latin typeface="Gill Sans" panose="020B0604020202020204" charset="0"/>
                <a:ea typeface="Cabin"/>
                <a:cs typeface="Cabin"/>
                <a:sym typeface="Cabin"/>
              </a:rPr>
              <a:t>temps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Allouez un temps limité à ces tâches et respectez votre </a:t>
            </a:r>
            <a:r>
              <a:rPr lang="fr-FR" sz="2000" dirty="0" smtClean="0">
                <a:solidFill>
                  <a:srgbClr val="17375E"/>
                </a:solidFill>
                <a:latin typeface="Gill Sans" panose="020B0604020202020204" charset="0"/>
                <a:ea typeface="Cabin"/>
                <a:cs typeface="Cabin"/>
                <a:sym typeface="Cabin"/>
              </a:rPr>
              <a:t>limite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Prévoyez du temps dans votre calendrier pour les situations d'urgence ou les événements </a:t>
            </a:r>
            <a:r>
              <a:rPr lang="fr-FR" sz="2000" dirty="0" smtClean="0">
                <a:solidFill>
                  <a:srgbClr val="17375E"/>
                </a:solidFill>
                <a:latin typeface="Gill Sans" panose="020B0604020202020204" charset="0"/>
                <a:ea typeface="Cabin"/>
                <a:cs typeface="Cabin"/>
                <a:sym typeface="Cabin"/>
              </a:rPr>
              <a:t>imprévus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Pratiquez-vous à dire </a:t>
            </a:r>
            <a:r>
              <a:rPr lang="fr-FR" sz="2000" dirty="0">
                <a:solidFill>
                  <a:srgbClr val="17375E"/>
                </a:solidFill>
                <a:latin typeface="Gill Sans" panose="020B0604020202020204" charset="0"/>
                <a:ea typeface="Cabin"/>
                <a:cs typeface="Cabin"/>
                <a:sym typeface="Cabin"/>
              </a:rPr>
              <a:t>non à des choses qui ne vous aident pas à atteindre vos objectifs</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5E039303-22FA-43FB-B998-804F133DED76}" type="slidenum">
              <a:rPr lang="fr-FR" sz="1200" smtClean="0">
                <a:latin typeface="Gill Sans" panose="020B0604020202020204" charset="0"/>
              </a:rPr>
              <a:pPr algn="ctr"/>
              <a:t>27</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p:nvPr/>
        </p:nvSpPr>
        <p:spPr>
          <a:xfrm>
            <a:off x="304225"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smtClean="0">
                <a:solidFill>
                  <a:srgbClr val="17375E"/>
                </a:solidFill>
                <a:latin typeface="Gill Sans" panose="020B0604020202020204" charset="0"/>
                <a:ea typeface="Cabin"/>
                <a:cs typeface="Cabin"/>
                <a:sym typeface="Cabin"/>
              </a:rPr>
              <a:t>Promettez-vous </a:t>
            </a:r>
            <a:r>
              <a:rPr lang="fr-FR" sz="2000" dirty="0">
                <a:solidFill>
                  <a:srgbClr val="17375E"/>
                </a:solidFill>
                <a:latin typeface="Gill Sans" panose="020B0604020202020204" charset="0"/>
                <a:ea typeface="Cabin"/>
                <a:cs typeface="Cabin"/>
                <a:sym typeface="Cabin"/>
              </a:rPr>
              <a:t>que si vous achevez la tâche impopulaire, vous </a:t>
            </a:r>
            <a:r>
              <a:rPr lang="fr-FR" sz="2000">
                <a:solidFill>
                  <a:srgbClr val="17375E"/>
                </a:solidFill>
                <a:latin typeface="Gill Sans" panose="020B0604020202020204" charset="0"/>
                <a:ea typeface="Cabin"/>
                <a:cs typeface="Cabin"/>
                <a:sym typeface="Cabin"/>
              </a:rPr>
              <a:t>vous </a:t>
            </a:r>
            <a:r>
              <a:rPr lang="fr-FR" sz="2000" smtClean="0">
                <a:solidFill>
                  <a:srgbClr val="17375E"/>
                </a:solidFill>
                <a:latin typeface="Gill Sans" panose="020B0604020202020204" charset="0"/>
                <a:ea typeface="Cabin"/>
                <a:cs typeface="Cabin"/>
                <a:sym typeface="Cabin"/>
              </a:rPr>
              <a:t>récompenserez</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Ignorez tout le reste, ne vous laissez </a:t>
            </a:r>
            <a:r>
              <a:rPr lang="fr-FR" sz="2000">
                <a:solidFill>
                  <a:srgbClr val="17375E"/>
                </a:solidFill>
                <a:latin typeface="Gill Sans" panose="020B0604020202020204" charset="0"/>
                <a:ea typeface="Cabin"/>
                <a:cs typeface="Cabin"/>
                <a:sym typeface="Cabin"/>
              </a:rPr>
              <a:t>pas </a:t>
            </a:r>
            <a:r>
              <a:rPr lang="fr-FR" sz="2000" smtClean="0">
                <a:solidFill>
                  <a:srgbClr val="17375E"/>
                </a:solidFill>
                <a:latin typeface="Gill Sans" panose="020B0604020202020204" charset="0"/>
                <a:ea typeface="Cabin"/>
                <a:cs typeface="Cabin"/>
                <a:sym typeface="Cabin"/>
              </a:rPr>
              <a:t>distraire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Pas de pause </a:t>
            </a:r>
            <a:r>
              <a:rPr lang="fr-FR" sz="2000">
                <a:solidFill>
                  <a:srgbClr val="17375E"/>
                </a:solidFill>
                <a:latin typeface="Gill Sans" panose="020B0604020202020204" charset="0"/>
                <a:ea typeface="Cabin"/>
                <a:cs typeface="Cabin"/>
                <a:sym typeface="Cabin"/>
              </a:rPr>
              <a:t>ou </a:t>
            </a:r>
            <a:r>
              <a:rPr lang="fr-FR" sz="2000" smtClean="0">
                <a:solidFill>
                  <a:srgbClr val="17375E"/>
                </a:solidFill>
                <a:latin typeface="Gill Sans" panose="020B0604020202020204" charset="0"/>
                <a:ea typeface="Cabin"/>
                <a:cs typeface="Cabin"/>
                <a:sym typeface="Cabin"/>
              </a:rPr>
              <a:t>d'interruptions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Offrez-vous une récompense à la fin</a:t>
            </a:r>
          </a:p>
        </p:txBody>
      </p:sp>
      <p:sp>
        <p:nvSpPr>
          <p:cNvPr id="285" name="Shape 285"/>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CONSEIL 7 : RÉCOMPENSEZ-VOUS!</a:t>
            </a:r>
          </a:p>
        </p:txBody>
      </p:sp>
      <p:pic>
        <p:nvPicPr>
          <p:cNvPr id="286" name="Shape 286"/>
          <p:cNvPicPr preferRelativeResize="0"/>
          <p:nvPr/>
        </p:nvPicPr>
        <p:blipFill rotWithShape="1">
          <a:blip r:embed="rId3">
            <a:alphaModFix/>
          </a:blip>
          <a:srcRect l="14167" t="8403" r="14165" b="10670"/>
          <a:stretch/>
        </p:blipFill>
        <p:spPr>
          <a:xfrm>
            <a:off x="323528" y="4190767"/>
            <a:ext cx="2908299" cy="1842172"/>
          </a:xfrm>
          <a:prstGeom prst="rect">
            <a:avLst/>
          </a:prstGeom>
          <a:noFill/>
          <a:ln>
            <a:noFill/>
          </a:ln>
        </p:spPr>
      </p:pic>
      <p:pic>
        <p:nvPicPr>
          <p:cNvPr id="287" name="Shape 287"/>
          <p:cNvPicPr preferRelativeResize="0"/>
          <p:nvPr/>
        </p:nvPicPr>
        <p:blipFill rotWithShape="1">
          <a:blip r:embed="rId4">
            <a:alphaModFix/>
          </a:blip>
          <a:srcRect/>
          <a:stretch/>
        </p:blipFill>
        <p:spPr>
          <a:xfrm>
            <a:off x="3388171" y="4188098"/>
            <a:ext cx="2762573" cy="1838837"/>
          </a:xfrm>
          <a:prstGeom prst="rect">
            <a:avLst/>
          </a:prstGeom>
          <a:noFill/>
          <a:ln>
            <a:noFill/>
          </a:ln>
        </p:spPr>
      </p:pic>
      <p:pic>
        <p:nvPicPr>
          <p:cNvPr id="288" name="Shape 288"/>
          <p:cNvPicPr preferRelativeResize="0"/>
          <p:nvPr/>
        </p:nvPicPr>
        <p:blipFill rotWithShape="1">
          <a:blip r:embed="rId5">
            <a:alphaModFix/>
          </a:blip>
          <a:srcRect/>
          <a:stretch/>
        </p:blipFill>
        <p:spPr>
          <a:xfrm>
            <a:off x="6307087" y="4188097"/>
            <a:ext cx="2550841" cy="1838837"/>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28F6CD1E-7DCB-42DB-BB3F-5F3997A06D6F}" type="slidenum">
              <a:rPr lang="fr-FR" sz="1200" smtClean="0">
                <a:latin typeface="Gill Sans" panose="020B0604020202020204" charset="0"/>
              </a:rPr>
              <a:pPr algn="ctr"/>
              <a:t>28</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Shape 296"/>
          <p:cNvSpPr/>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Les employeurs </a:t>
            </a:r>
            <a:r>
              <a:rPr lang="fr-FR" sz="2000" dirty="0" smtClean="0">
                <a:solidFill>
                  <a:srgbClr val="17375E"/>
                </a:solidFill>
                <a:latin typeface="Gill Sans" panose="020B0604020202020204" charset="0"/>
                <a:ea typeface="Cabin"/>
                <a:cs typeface="Cabin"/>
                <a:sym typeface="Cabin"/>
              </a:rPr>
              <a:t>recherchent les compétences en </a:t>
            </a:r>
            <a:r>
              <a:rPr lang="fr-FR" sz="2000" dirty="0">
                <a:solidFill>
                  <a:srgbClr val="17375E"/>
                </a:solidFill>
                <a:latin typeface="Gill Sans" panose="020B0604020202020204" charset="0"/>
                <a:ea typeface="Cabin"/>
                <a:cs typeface="Cabin"/>
                <a:sym typeface="Cabin"/>
              </a:rPr>
              <a:t>gestion du temps et de la </a:t>
            </a:r>
            <a:r>
              <a:rPr lang="fr-FR" sz="2000" dirty="0" smtClean="0">
                <a:solidFill>
                  <a:srgbClr val="17375E"/>
                </a:solidFill>
                <a:latin typeface="Gill Sans" panose="020B0604020202020204" charset="0"/>
                <a:ea typeface="Cabin"/>
                <a:cs typeface="Cabin"/>
                <a:sym typeface="Cabin"/>
              </a:rPr>
              <a:t>productivité</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Soyez prêt à parler de la façon dont vous gérez le temps dans un entretien </a:t>
            </a:r>
            <a:r>
              <a:rPr lang="fr-FR" sz="2000" dirty="0" smtClean="0">
                <a:solidFill>
                  <a:srgbClr val="17375E"/>
                </a:solidFill>
                <a:latin typeface="Gill Sans" panose="020B0604020202020204" charset="0"/>
                <a:ea typeface="Cabin"/>
                <a:cs typeface="Cabin"/>
                <a:sym typeface="Cabin"/>
              </a:rPr>
              <a:t>d'embauche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Si vous pouvez parler clairement de la définition des objectifs, de l'identification et de la priorisation des tâches et de la conservation d'une «liste à faire» active, </a:t>
            </a:r>
            <a:r>
              <a:rPr lang="fr-FR" sz="2000" dirty="0" smtClean="0">
                <a:solidFill>
                  <a:srgbClr val="17375E"/>
                </a:solidFill>
                <a:latin typeface="Gill Sans" panose="020B0604020202020204" charset="0"/>
                <a:ea typeface="Cabin"/>
                <a:cs typeface="Cabin"/>
                <a:sym typeface="Cabin"/>
              </a:rPr>
              <a:t>vous vous démarquerez!</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Font typeface="Arial"/>
              <a:buNone/>
            </a:pPr>
            <a:endParaRPr sz="2000" dirty="0">
              <a:solidFill>
                <a:srgbClr val="17375E"/>
              </a:solidFill>
              <a:latin typeface="Gill Sans" panose="020B0604020202020204" charset="0"/>
              <a:ea typeface="Cabin"/>
              <a:cs typeface="Cabin"/>
              <a:sym typeface="Cabin"/>
            </a:endParaRPr>
          </a:p>
        </p:txBody>
      </p:sp>
      <p:sp>
        <p:nvSpPr>
          <p:cNvPr id="294" name="Shape 294"/>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CONSEIL 8 : </a:t>
            </a:r>
            <a:r>
              <a:rPr lang="fr-FR" dirty="0" smtClean="0">
                <a:sym typeface="Gill Sans"/>
              </a:rPr>
              <a:t>EXERCEZ-VOUS </a:t>
            </a:r>
            <a:r>
              <a:rPr lang="fr-FR" dirty="0">
                <a:sym typeface="Gill Sans"/>
              </a:rPr>
              <a:t>A PARLER DE LA FAÇON DONT VOUS GÉREZ VOTRE TEMPS !</a:t>
            </a:r>
          </a:p>
        </p:txBody>
      </p:sp>
      <p:pic>
        <p:nvPicPr>
          <p:cNvPr id="295" name="Shape 295"/>
          <p:cNvPicPr preferRelativeResize="0"/>
          <p:nvPr/>
        </p:nvPicPr>
        <p:blipFill rotWithShape="1">
          <a:blip r:embed="rId3">
            <a:alphaModFix/>
          </a:blip>
          <a:srcRect/>
          <a:stretch/>
        </p:blipFill>
        <p:spPr>
          <a:xfrm>
            <a:off x="6413500" y="4381802"/>
            <a:ext cx="2120900" cy="1415748"/>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82214A5B-0DD3-48E4-B4F5-4BA961C9CC5C}" type="slidenum">
              <a:rPr lang="fr-FR" sz="1200" smtClean="0">
                <a:latin typeface="Gill Sans" panose="020B0604020202020204" charset="0"/>
              </a:rPr>
              <a:pPr algn="ctr"/>
              <a:t>29</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OBJECTIFS D’APPRENTISSAGE</a:t>
            </a:r>
          </a:p>
        </p:txBody>
      </p:sp>
      <p:sp>
        <p:nvSpPr>
          <p:cNvPr id="64" name="Shape 64"/>
          <p:cNvSpPr txBo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b="0" i="0" u="none" strike="noStrike" cap="none" smtClean="0">
                <a:solidFill>
                  <a:srgbClr val="17375E"/>
                </a:solidFill>
                <a:latin typeface="Gill Sans" panose="020B0604020202020204" charset="0"/>
                <a:ea typeface="Cabin"/>
                <a:cs typeface="Cabin"/>
                <a:sym typeface="Cabin"/>
              </a:rPr>
              <a:t>À </a:t>
            </a:r>
            <a:r>
              <a:rPr lang="fr-FR" sz="2000" b="0" i="0" u="none" strike="noStrike" cap="none" dirty="0">
                <a:solidFill>
                  <a:srgbClr val="17375E"/>
                </a:solidFill>
                <a:latin typeface="Gill Sans" panose="020B0604020202020204" charset="0"/>
                <a:ea typeface="Cabin"/>
                <a:cs typeface="Cabin"/>
                <a:sym typeface="Cabin"/>
              </a:rPr>
              <a:t>la fin de cette session de formation, les participants seront en mesure </a:t>
            </a:r>
            <a:r>
              <a:rPr lang="fr-FR" sz="2000" b="0" i="0" u="none" strike="noStrike" cap="none">
                <a:solidFill>
                  <a:srgbClr val="17375E"/>
                </a:solidFill>
                <a:latin typeface="Gill Sans" panose="020B0604020202020204" charset="0"/>
                <a:ea typeface="Cabin"/>
                <a:cs typeface="Cabin"/>
                <a:sym typeface="Cabin"/>
              </a:rPr>
              <a:t>de </a:t>
            </a:r>
            <a:r>
              <a:rPr lang="fr-FR" sz="2000" b="0" i="0" u="none" strike="noStrike" cap="none"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Comprendre le concept de gestion du temps et les pertes de </a:t>
            </a:r>
            <a:r>
              <a:rPr lang="fr-FR" sz="2000" b="0" i="0" u="none" strike="noStrike" cap="none">
                <a:solidFill>
                  <a:srgbClr val="17375E"/>
                </a:solidFill>
                <a:latin typeface="Gill Sans" panose="020B0604020202020204" charset="0"/>
                <a:ea typeface="Cabin"/>
                <a:cs typeface="Cabin"/>
                <a:sym typeface="Cabin"/>
              </a:rPr>
              <a:t>temps</a:t>
            </a:r>
            <a:r>
              <a:rPr lang="fr-FR" sz="2000" b="0" i="0" u="none" strike="noStrike" cap="none"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Identifier les principaux obstacles à la gestion du </a:t>
            </a:r>
            <a:r>
              <a:rPr lang="fr-FR" sz="2000" b="0" i="0" u="none" strike="noStrike" cap="none">
                <a:solidFill>
                  <a:srgbClr val="17375E"/>
                </a:solidFill>
                <a:latin typeface="Gill Sans" panose="020B0604020202020204" charset="0"/>
                <a:ea typeface="Cabin"/>
                <a:cs typeface="Cabin"/>
                <a:sym typeface="Cabin"/>
              </a:rPr>
              <a:t>temps</a:t>
            </a:r>
            <a:r>
              <a:rPr lang="fr-FR" sz="2000" b="0" i="0" u="none" strike="noStrike" cap="none" smtClean="0">
                <a:solidFill>
                  <a:srgbClr val="17375E"/>
                </a:solidFill>
                <a:latin typeface="Gill Sans" panose="020B0604020202020204" charset="0"/>
                <a:ea typeface="Cabin"/>
                <a:cs typeface="Cabin"/>
                <a:sym typeface="Cabin"/>
              </a:rPr>
              <a:t>.</a:t>
            </a:r>
            <a:endParaRPr lang="fr-FR" sz="2000" b="0" i="0" u="none" strike="noStrike" cap="none"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b="0" i="0" u="none" strike="noStrike" cap="none" dirty="0" smtClean="0">
                <a:solidFill>
                  <a:srgbClr val="17375E"/>
                </a:solidFill>
                <a:latin typeface="Gill Sans" panose="020B0604020202020204" charset="0"/>
                <a:ea typeface="Cabin"/>
                <a:cs typeface="Cabin"/>
                <a:sym typeface="Cabin"/>
              </a:rPr>
              <a:t>Utiliser </a:t>
            </a:r>
            <a:r>
              <a:rPr lang="fr-FR" sz="2000" b="0" i="0" u="none" strike="noStrike" cap="none" dirty="0">
                <a:solidFill>
                  <a:srgbClr val="17375E"/>
                </a:solidFill>
                <a:latin typeface="Gill Sans" panose="020B0604020202020204" charset="0"/>
                <a:ea typeface="Cabin"/>
                <a:cs typeface="Cabin"/>
                <a:sym typeface="Cabin"/>
              </a:rPr>
              <a:t>une gamme d'outils et de stratégies pour gérer leur temps de façon </a:t>
            </a:r>
            <a:r>
              <a:rPr lang="fr-FR" sz="2000" b="0" i="0" u="none" strike="noStrike" cap="none">
                <a:solidFill>
                  <a:srgbClr val="17375E"/>
                </a:solidFill>
                <a:latin typeface="Gill Sans" panose="020B0604020202020204" charset="0"/>
                <a:ea typeface="Cabin"/>
                <a:cs typeface="Cabin"/>
                <a:sym typeface="Cabin"/>
              </a:rPr>
              <a:t>plus </a:t>
            </a:r>
            <a:r>
              <a:rPr lang="fr-FR" sz="2000" b="0" i="0" u="none" strike="noStrike" cap="none" smtClean="0">
                <a:solidFill>
                  <a:srgbClr val="17375E"/>
                </a:solidFill>
                <a:latin typeface="Gill Sans" panose="020B0604020202020204" charset="0"/>
                <a:ea typeface="Cabin"/>
                <a:cs typeface="Cabin"/>
                <a:sym typeface="Cabin"/>
              </a:rPr>
              <a:t>efficace</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pic>
        <p:nvPicPr>
          <p:cNvPr id="65" name="Shape 65"/>
          <p:cNvPicPr preferRelativeResize="0"/>
          <p:nvPr/>
        </p:nvPicPr>
        <p:blipFill rotWithShape="1">
          <a:blip r:embed="rId3">
            <a:alphaModFix/>
          </a:blip>
          <a:srcRect/>
          <a:stretch/>
        </p:blipFill>
        <p:spPr>
          <a:xfrm>
            <a:off x="6413500" y="3572829"/>
            <a:ext cx="2120900" cy="222472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38DE11A3-81B0-455C-8E53-62B607CFD29D}" type="slidenum">
              <a:rPr lang="fr-FR" sz="1200" smtClean="0">
                <a:latin typeface="Gill Sans" panose="020B0604020202020204" charset="0"/>
              </a:rPr>
              <a:pPr algn="ctr"/>
              <a:t>3</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304799" y="266513"/>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1800" b="1" dirty="0" smtClean="0">
                <a:solidFill>
                  <a:srgbClr val="C2113A"/>
                </a:solidFill>
                <a:latin typeface="Gill Sans" panose="020B0604020202020204" charset="0"/>
                <a:ea typeface="Gill Sans"/>
                <a:cs typeface="Gill Sans"/>
                <a:sym typeface="Gill Sans"/>
              </a:rPr>
              <a:t>QUESTIONS ?</a:t>
            </a:r>
            <a:endParaRPr lang="fr-FR" sz="1800" b="1" dirty="0">
              <a:solidFill>
                <a:srgbClr val="C2113A"/>
              </a:solidFill>
              <a:latin typeface="Gill Sans" panose="020B0604020202020204" charset="0"/>
              <a:ea typeface="Gill Sans"/>
              <a:cs typeface="Gill Sans"/>
              <a:sym typeface="Gill Sans"/>
            </a:endParaRPr>
          </a:p>
        </p:txBody>
      </p:sp>
      <p:pic>
        <p:nvPicPr>
          <p:cNvPr id="302" name="Shape 302" descr="http://philmckinney.com/wp/wp-content/uploads/2013/05/iStock_000011860969Large.jpg"/>
          <p:cNvPicPr preferRelativeResize="0"/>
          <p:nvPr/>
        </p:nvPicPr>
        <p:blipFill rotWithShape="1">
          <a:blip r:embed="rId3">
            <a:alphaModFix/>
          </a:blip>
          <a:srcRect/>
          <a:stretch/>
        </p:blipFill>
        <p:spPr>
          <a:xfrm>
            <a:off x="1472991" y="1581726"/>
            <a:ext cx="6198019" cy="363590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EA460242-98CC-4C97-B6AB-5C508E9622CC}" type="slidenum">
              <a:rPr lang="fr-FR" sz="1200" smtClean="0">
                <a:latin typeface="Gill Sans" panose="020B0604020202020204" charset="0"/>
              </a:rPr>
              <a:pPr algn="ctr"/>
              <a:t>30</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901700" y="2791663"/>
            <a:ext cx="7340600" cy="650038"/>
          </a:xfrm>
          <a:prstGeom prst="rect">
            <a:avLst/>
          </a:prstGeom>
          <a:noFill/>
          <a:ln>
            <a:noFill/>
          </a:ln>
        </p:spPr>
        <p:txBody>
          <a:bodyPr wrap="square" lIns="91425" tIns="45700" rIns="91425" bIns="45700" anchor="t" anchorCtr="0">
            <a:noAutofit/>
          </a:bodyPr>
          <a:lstStyle/>
          <a:p>
            <a:pPr marL="0" marR="0" lvl="0" indent="0" algn="ctr" rtl="0">
              <a:spcBef>
                <a:spcPts val="0"/>
              </a:spcBef>
              <a:buClr>
                <a:srgbClr val="FFFFFF"/>
              </a:buClr>
              <a:buSzPct val="25000"/>
              <a:buFont typeface="Gill Sans"/>
              <a:buNone/>
            </a:pPr>
            <a:r>
              <a:rPr lang="fr-FR" sz="2200" cap="none">
                <a:solidFill>
                  <a:srgbClr val="FFFFFF"/>
                </a:solidFill>
                <a:latin typeface="Gill Sans"/>
                <a:ea typeface="Gill Sans"/>
                <a:cs typeface="Gill Sans"/>
                <a:sym typeface="Gill Sans"/>
              </a:rPr>
              <a:t>MERCI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F4881C82-B81F-4285-9142-8010CBD1EDA6}" type="slidenum">
              <a:rPr lang="fr-FR" sz="1200" smtClean="0">
                <a:latin typeface="Gill Sans" panose="020B0604020202020204" charset="0"/>
              </a:rPr>
              <a:pPr algn="ctr"/>
              <a:t>31</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p:nvPr/>
        </p:nvSpPr>
        <p:spPr>
          <a:xfrm>
            <a:off x="304225" y="958849"/>
            <a:ext cx="8534400" cy="4673600"/>
          </a:xfrm>
          <a:prstGeom prst="rect">
            <a:avLst/>
          </a:prstGeom>
          <a:solidFill>
            <a:srgbClr val="FFFFFF"/>
          </a:solidFill>
          <a:ln>
            <a:noFill/>
          </a:ln>
        </p:spPr>
        <p:txBody>
          <a:bodyPr wrap="square" lIns="0" tIns="0" rIns="0" bIns="0" anchor="t" anchorCtr="0">
            <a:noAutofit/>
          </a:bodyPr>
          <a:lstStyle/>
          <a:p>
            <a:pPr marR="0" lvl="0" algn="just" rtl="0">
              <a:lnSpc>
                <a:spcPts val="2000"/>
              </a:lnSpc>
              <a:spcBef>
                <a:spcPts val="1200"/>
              </a:spcBef>
              <a:spcAft>
                <a:spcPts val="1200"/>
              </a:spcAft>
              <a:buClr>
                <a:srgbClr val="17375E"/>
              </a:buClr>
              <a:buSzPct val="100000"/>
            </a:pPr>
            <a:r>
              <a:rPr lang="fr-FR" sz="2000" dirty="0" smtClean="0">
                <a:solidFill>
                  <a:srgbClr val="17375E"/>
                </a:solidFill>
                <a:latin typeface="Gill Sans" panose="020B0604020202020204" charset="0"/>
                <a:ea typeface="Cabin"/>
                <a:cs typeface="Cabin"/>
                <a:sym typeface="Cabin"/>
              </a:rPr>
              <a:t>La </a:t>
            </a:r>
            <a:r>
              <a:rPr lang="fr-FR" sz="2000" dirty="0">
                <a:solidFill>
                  <a:srgbClr val="17375E"/>
                </a:solidFill>
                <a:latin typeface="Gill Sans" panose="020B0604020202020204" charset="0"/>
                <a:ea typeface="Cabin"/>
                <a:cs typeface="Cabin"/>
                <a:sym typeface="Cabin"/>
              </a:rPr>
              <a:t>gestion du temps n’a pas pour but de vous faire travailler plus dur ou plus longtemps, </a:t>
            </a:r>
            <a:r>
              <a:rPr lang="fr-FR" sz="2000" dirty="0" smtClean="0">
                <a:solidFill>
                  <a:srgbClr val="17375E"/>
                </a:solidFill>
                <a:latin typeface="Gill Sans" panose="020B0604020202020204" charset="0"/>
                <a:ea typeface="Cabin"/>
                <a:cs typeface="Cabin"/>
                <a:sym typeface="Cabin"/>
              </a:rPr>
              <a:t>mais est </a:t>
            </a:r>
            <a:r>
              <a:rPr lang="fr-FR" sz="2000" dirty="0">
                <a:solidFill>
                  <a:srgbClr val="17375E"/>
                </a:solidFill>
                <a:latin typeface="Gill Sans" panose="020B0604020202020204" charset="0"/>
                <a:ea typeface="Cabin"/>
                <a:cs typeface="Cabin"/>
                <a:sym typeface="Cabin"/>
              </a:rPr>
              <a:t>un moyen pour vous aider à travailler de façon plus intelligente pour accomplir votre travail plus facilement et </a:t>
            </a:r>
            <a:r>
              <a:rPr lang="fr-FR" sz="2000" dirty="0" smtClean="0">
                <a:solidFill>
                  <a:srgbClr val="17375E"/>
                </a:solidFill>
                <a:latin typeface="Gill Sans" panose="020B0604020202020204" charset="0"/>
                <a:ea typeface="Cabin"/>
                <a:cs typeface="Cabin"/>
                <a:sym typeface="Cabin"/>
              </a:rPr>
              <a:t>rapidement</a:t>
            </a:r>
            <a:endParaRPr sz="2000" dirty="0">
              <a:solidFill>
                <a:srgbClr val="17375E"/>
              </a:solidFill>
              <a:latin typeface="Gill Sans" panose="020B0604020202020204" charset="0"/>
              <a:ea typeface="Cabin"/>
              <a:cs typeface="Cabin"/>
              <a:sym typeface="Cabin"/>
            </a:endParaRPr>
          </a:p>
          <a:p>
            <a:pPr marR="0" lvl="0" algn="just" rtl="0">
              <a:lnSpc>
                <a:spcPts val="2000"/>
              </a:lnSpc>
              <a:spcBef>
                <a:spcPts val="1200"/>
              </a:spcBef>
              <a:spcAft>
                <a:spcPts val="1200"/>
              </a:spcAft>
              <a:buClr>
                <a:srgbClr val="17375E"/>
              </a:buClr>
              <a:buSzPct val="100000"/>
            </a:pPr>
            <a:r>
              <a:rPr lang="fr-FR" sz="2000" dirty="0">
                <a:solidFill>
                  <a:srgbClr val="17375E"/>
                </a:solidFill>
                <a:latin typeface="Gill Sans" panose="020B0604020202020204" charset="0"/>
                <a:ea typeface="Cabin"/>
                <a:cs typeface="Cabin"/>
                <a:sym typeface="Cabin"/>
              </a:rPr>
              <a:t>La gestion du temps est le fait de planifier et d'exercer le contrôle sur la quantité de temps que vous consacrez à des activités spécifiques, afin d’en accroître l'efficacité ou la productivité.</a:t>
            </a:r>
          </a:p>
        </p:txBody>
      </p:sp>
      <p:sp>
        <p:nvSpPr>
          <p:cNvPr id="72" name="Shape 72"/>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LA BONNE GESTION DU TEMPS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38914A50-F881-4364-88C7-719A3186BDDF}" type="slidenum">
              <a:rPr lang="fr-FR" sz="1200" smtClean="0">
                <a:latin typeface="Gill Sans" panose="020B0604020202020204" charset="0"/>
              </a:rPr>
              <a:pPr algn="ctr"/>
              <a:t>4</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3">
            <a:alphaModFix/>
          </a:blip>
          <a:srcRect b="5843"/>
          <a:stretch/>
        </p:blipFill>
        <p:spPr>
          <a:xfrm>
            <a:off x="0" y="1448277"/>
            <a:ext cx="9144000" cy="4304823"/>
          </a:xfrm>
          <a:prstGeom prst="rect">
            <a:avLst/>
          </a:prstGeom>
          <a:noFill/>
          <a:ln>
            <a:noFill/>
          </a:ln>
        </p:spPr>
      </p:pic>
      <p:sp>
        <p:nvSpPr>
          <p:cNvPr id="80" name="Shape 80"/>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EN GÉRANT EFFICACEMENT VOTRE TEMPS, VOUS ÊTES SUR LA BONNE VOIE POUR :</a:t>
            </a:r>
          </a:p>
        </p:txBody>
      </p:sp>
      <p:sp>
        <p:nvSpPr>
          <p:cNvPr id="79" name="Shape 79"/>
          <p:cNvSpPr/>
          <p:nvPr/>
        </p:nvSpPr>
        <p:spPr>
          <a:xfrm>
            <a:off x="304225" y="1700808"/>
            <a:ext cx="8534400" cy="4673600"/>
          </a:xfrm>
          <a:prstGeom prst="rect">
            <a:avLst/>
          </a:prstGeom>
          <a:noFill/>
          <a:ln>
            <a:noFill/>
          </a:ln>
        </p:spPr>
        <p:txBody>
          <a:bodyPr wrap="square" lIns="0" tIns="0" rIns="0" bIns="0" anchor="t" anchorCtr="0">
            <a:noAutofit/>
          </a:bodyPr>
          <a:lstStyle/>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Accomplir vos objectifs personnels et </a:t>
            </a:r>
            <a:r>
              <a:rPr lang="fr-FR" sz="2000" dirty="0" smtClean="0">
                <a:solidFill>
                  <a:srgbClr val="17375E"/>
                </a:solidFill>
                <a:latin typeface="Gill Sans" panose="020B0604020202020204" charset="0"/>
                <a:ea typeface="Cabin"/>
                <a:cs typeface="Cabin"/>
                <a:sym typeface="Cabin"/>
              </a:rPr>
              <a:t>professionnels</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Travailler </a:t>
            </a:r>
            <a:r>
              <a:rPr lang="fr-FR" sz="2000" dirty="0" smtClean="0">
                <a:solidFill>
                  <a:srgbClr val="17375E"/>
                </a:solidFill>
                <a:latin typeface="Gill Sans" panose="020B0604020202020204" charset="0"/>
                <a:ea typeface="Cabin"/>
                <a:cs typeface="Cabin"/>
                <a:sym typeface="Cabin"/>
              </a:rPr>
              <a:t>mieux</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Réduire le </a:t>
            </a:r>
            <a:r>
              <a:rPr lang="fr-FR" sz="2000" dirty="0" smtClean="0">
                <a:solidFill>
                  <a:srgbClr val="17375E"/>
                </a:solidFill>
                <a:latin typeface="Gill Sans" panose="020B0604020202020204" charset="0"/>
                <a:ea typeface="Cabin"/>
                <a:cs typeface="Cabin"/>
                <a:sym typeface="Cabin"/>
              </a:rPr>
              <a:t>stress</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Améliorer votre </a:t>
            </a:r>
            <a:r>
              <a:rPr lang="fr-FR" sz="2000" dirty="0" smtClean="0">
                <a:solidFill>
                  <a:srgbClr val="17375E"/>
                </a:solidFill>
                <a:latin typeface="Gill Sans" panose="020B0604020202020204" charset="0"/>
                <a:ea typeface="Cabin"/>
                <a:cs typeface="Cabin"/>
                <a:sym typeface="Cabin"/>
              </a:rPr>
              <a:t>santé</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Être plus proactif et </a:t>
            </a:r>
            <a:r>
              <a:rPr lang="fr-FR" sz="2000" dirty="0" smtClean="0">
                <a:solidFill>
                  <a:srgbClr val="17375E"/>
                </a:solidFill>
                <a:latin typeface="Gill Sans" panose="020B0604020202020204" charset="0"/>
                <a:ea typeface="Cabin"/>
                <a:cs typeface="Cabin"/>
                <a:sym typeface="Cabin"/>
              </a:rPr>
              <a:t>heureux !</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Impressionner les </a:t>
            </a:r>
            <a:r>
              <a:rPr lang="fr-FR" sz="2000" dirty="0" smtClean="0">
                <a:solidFill>
                  <a:srgbClr val="17375E"/>
                </a:solidFill>
                <a:latin typeface="Gill Sans" panose="020B0604020202020204" charset="0"/>
                <a:ea typeface="Cabin"/>
                <a:cs typeface="Cabin"/>
                <a:sym typeface="Cabin"/>
              </a:rPr>
              <a:t>employeurs : la </a:t>
            </a:r>
            <a:r>
              <a:rPr lang="fr-FR" sz="2000" dirty="0">
                <a:solidFill>
                  <a:srgbClr val="17375E"/>
                </a:solidFill>
                <a:latin typeface="Gill Sans" panose="020B0604020202020204" charset="0"/>
                <a:ea typeface="Cabin"/>
                <a:cs typeface="Cabin"/>
                <a:sym typeface="Cabin"/>
              </a:rPr>
              <a:t>gestion du temps et </a:t>
            </a:r>
            <a:r>
              <a:rPr lang="fr-FR" sz="2000" dirty="0" smtClean="0">
                <a:solidFill>
                  <a:srgbClr val="17375E"/>
                </a:solidFill>
                <a:latin typeface="Gill Sans" panose="020B0604020202020204" charset="0"/>
                <a:ea typeface="Cabin"/>
                <a:cs typeface="Cabin"/>
                <a:sym typeface="Cabin"/>
              </a:rPr>
              <a:t>la productivité sont importantes pour </a:t>
            </a:r>
            <a:r>
              <a:rPr lang="fr-FR" sz="2000" dirty="0" smtClean="0">
                <a:solidFill>
                  <a:srgbClr val="17375E"/>
                </a:solidFill>
                <a:latin typeface="Gill Sans" panose="020B0604020202020204" charset="0"/>
                <a:ea typeface="Cabin"/>
                <a:cs typeface="Cabin"/>
                <a:sym typeface="Cabin"/>
              </a:rPr>
              <a:t>eux !</a:t>
            </a:r>
            <a:endParaRPr lang="fr-FR" sz="2000" dirty="0">
              <a:solidFill>
                <a:srgbClr val="17375E"/>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E58E3A3-E884-49E1-9CAE-877CBAEF4E07}" type="slidenum">
              <a:rPr lang="fr-FR" sz="1200" smtClean="0">
                <a:latin typeface="Gill Sans" panose="020B0604020202020204" charset="0"/>
              </a:rPr>
              <a:pPr algn="ctr"/>
              <a:t>5</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L="285750" marR="0" lvl="0" indent="-28575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La procrastination est définie comme l'acte par lequel un individu tente d'éviter ou de retarder ce qu’il a à faire le plus longtemps </a:t>
            </a:r>
            <a:r>
              <a:rPr lang="fr-FR" sz="2000" smtClean="0">
                <a:solidFill>
                  <a:srgbClr val="17375E"/>
                </a:solidFill>
                <a:latin typeface="Gill Sans" panose="020B0604020202020204" charset="0"/>
                <a:ea typeface="Cabin"/>
                <a:cs typeface="Cabin"/>
                <a:sym typeface="Cabin"/>
              </a:rPr>
              <a:t>possible</a:t>
            </a:r>
            <a:endParaRPr sz="200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a:solidFill>
                  <a:srgbClr val="17375E"/>
                </a:solidFill>
                <a:latin typeface="Gill Sans" panose="020B0604020202020204" charset="0"/>
                <a:ea typeface="Cabin"/>
                <a:cs typeface="Cabin"/>
                <a:sym typeface="Cabin"/>
              </a:rPr>
              <a:t>Bien que la plupart d'entre nous soient touchés par la procrastination de temps en temps, ce comportement peut être habituel pour certains.</a:t>
            </a:r>
          </a:p>
        </p:txBody>
      </p:sp>
      <p:sp>
        <p:nvSpPr>
          <p:cNvPr id="87" name="Shape 87"/>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LA PROCRASTINATION</a:t>
            </a:r>
          </a:p>
        </p:txBody>
      </p:sp>
      <p:pic>
        <p:nvPicPr>
          <p:cNvPr id="88" name="Shape 88"/>
          <p:cNvPicPr preferRelativeResize="0"/>
          <p:nvPr/>
        </p:nvPicPr>
        <p:blipFill rotWithShape="1">
          <a:blip r:embed="rId3">
            <a:alphaModFix/>
          </a:blip>
          <a:srcRect/>
          <a:stretch/>
        </p:blipFill>
        <p:spPr>
          <a:xfrm>
            <a:off x="6413500" y="3676650"/>
            <a:ext cx="2120900" cy="2120900"/>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E0659769-C308-436E-98C1-E1C4A31F104E}" type="slidenum">
              <a:rPr lang="fr-FR" sz="1200" smtClean="0">
                <a:latin typeface="Gill Sans" panose="020B0604020202020204" charset="0"/>
              </a:rPr>
              <a:pPr algn="ctr"/>
              <a:t>6</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smtClean="0">
                <a:solidFill>
                  <a:srgbClr val="17375E"/>
                </a:solidFill>
                <a:latin typeface="Gill Sans" panose="020B0604020202020204" charset="0"/>
                <a:ea typeface="Cabin"/>
                <a:cs typeface="Cabin"/>
                <a:sym typeface="Cabin"/>
              </a:rPr>
              <a:t>«</a:t>
            </a:r>
            <a:r>
              <a:rPr lang="fr-FR" sz="2000" dirty="0">
                <a:solidFill>
                  <a:srgbClr val="17375E"/>
                </a:solidFill>
                <a:latin typeface="Gill Sans" panose="020B0604020202020204" charset="0"/>
                <a:ea typeface="Cabin"/>
                <a:cs typeface="Cabin"/>
                <a:sym typeface="Cabin"/>
              </a:rPr>
              <a:t> Je le ferai demain !</a:t>
            </a:r>
            <a:r>
              <a:rPr lang="fr-FR" sz="2000">
                <a:solidFill>
                  <a:srgbClr val="17375E"/>
                </a:solidFill>
                <a:latin typeface="Gill Sans" panose="020B0604020202020204" charset="0"/>
                <a:ea typeface="Cabin"/>
                <a:cs typeface="Cabin"/>
                <a:sym typeface="Cabin"/>
              </a:rPr>
              <a:t> </a:t>
            </a:r>
            <a:r>
              <a:rPr lang="fr-FR" sz="200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 Je vais le faire demain, si. . .</a:t>
            </a:r>
            <a:r>
              <a:rPr lang="fr-FR" sz="2000">
                <a:solidFill>
                  <a:srgbClr val="17375E"/>
                </a:solidFill>
                <a:latin typeface="Gill Sans" panose="020B0604020202020204" charset="0"/>
                <a:ea typeface="Cabin"/>
                <a:cs typeface="Cabin"/>
                <a:sym typeface="Cabin"/>
              </a:rPr>
              <a:t> </a:t>
            </a:r>
            <a:r>
              <a:rPr lang="fr-FR" sz="200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 Je mérite un peu </a:t>
            </a:r>
            <a:r>
              <a:rPr lang="fr-FR" sz="2000" dirty="0" smtClean="0">
                <a:solidFill>
                  <a:srgbClr val="17375E"/>
                </a:solidFill>
                <a:latin typeface="Gill Sans" panose="020B0604020202020204" charset="0"/>
                <a:ea typeface="Cabin"/>
                <a:cs typeface="Cabin"/>
                <a:sym typeface="Cabin"/>
              </a:rPr>
              <a:t>de plaisir </a:t>
            </a:r>
            <a:r>
              <a:rPr lang="fr-FR" sz="2000" dirty="0">
                <a:solidFill>
                  <a:srgbClr val="17375E"/>
                </a:solidFill>
                <a:latin typeface="Gill Sans" panose="020B0604020202020204" charset="0"/>
                <a:ea typeface="Cabin"/>
                <a:cs typeface="Cabin"/>
                <a:sym typeface="Cabin"/>
              </a:rPr>
              <a:t>d'abord !</a:t>
            </a:r>
            <a:r>
              <a:rPr lang="fr-FR" sz="2000">
                <a:solidFill>
                  <a:srgbClr val="17375E"/>
                </a:solidFill>
                <a:latin typeface="Gill Sans" panose="020B0604020202020204" charset="0"/>
                <a:ea typeface="Cabin"/>
                <a:cs typeface="Cabin"/>
                <a:sym typeface="Cabin"/>
              </a:rPr>
              <a:t> </a:t>
            </a:r>
            <a:r>
              <a:rPr lang="fr-FR" sz="200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 Il me faut un peu de temps pour me détendre avant que je ne commence à travailler …</a:t>
            </a:r>
            <a:r>
              <a:rPr lang="fr-FR" sz="2000">
                <a:solidFill>
                  <a:srgbClr val="17375E"/>
                </a:solidFill>
                <a:latin typeface="Gill Sans" panose="020B0604020202020204" charset="0"/>
                <a:ea typeface="Cabin"/>
                <a:cs typeface="Cabin"/>
                <a:sym typeface="Cabin"/>
              </a:rPr>
              <a:t> </a:t>
            </a:r>
            <a:r>
              <a:rPr lang="fr-FR" sz="200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 Peut-être que je ne suis pas sur la bonne voie avec mes études …</a:t>
            </a:r>
            <a:r>
              <a:rPr lang="fr-FR" sz="2000">
                <a:solidFill>
                  <a:srgbClr val="17375E"/>
                </a:solidFill>
                <a:latin typeface="Gill Sans" panose="020B0604020202020204" charset="0"/>
                <a:ea typeface="Cabin"/>
                <a:cs typeface="Cabin"/>
                <a:sym typeface="Cabin"/>
              </a:rPr>
              <a:t> </a:t>
            </a:r>
            <a:r>
              <a:rPr lang="fr-FR" sz="200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Est-ce vous </a:t>
            </a:r>
            <a:r>
              <a:rPr lang="fr-FR" sz="2000" dirty="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p:txBody>
      </p:sp>
      <p:sp>
        <p:nvSpPr>
          <p:cNvPr id="95" name="Shape 95"/>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LES PRÉTEXTES LES PLUS COURANTS POUR LA PROCRASTINATION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F8C1F517-A3AD-4411-AB7B-CE4884CB9147}" type="slidenum">
              <a:rPr lang="fr-FR" sz="1200" smtClean="0">
                <a:latin typeface="Gill Sans" panose="020B0604020202020204" charset="0"/>
              </a:rPr>
              <a:pPr algn="ctr"/>
              <a:t>7</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839011" y="1507371"/>
            <a:ext cx="5904689"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fr-FR" sz="1600">
              <a:solidFill>
                <a:srgbClr val="17375E"/>
              </a:solidFill>
              <a:latin typeface="Gill Sans"/>
              <a:ea typeface="Gill Sans"/>
              <a:cs typeface="Gill Sans"/>
              <a:sym typeface="Gill Sans"/>
            </a:endParaRPr>
          </a:p>
        </p:txBody>
      </p:sp>
      <p:sp>
        <p:nvSpPr>
          <p:cNvPr id="102" name="Shape 102"/>
          <p:cNvSpPr/>
          <p:nvPr/>
        </p:nvSpPr>
        <p:spPr>
          <a:xfrm>
            <a:off x="304800" y="266513"/>
            <a:ext cx="8534400" cy="692337"/>
          </a:xfrm>
          <a:prstGeom prst="rect">
            <a:avLst/>
          </a:prstGeom>
          <a:solidFill>
            <a:srgbClr val="FFFFFF"/>
          </a:solidFill>
          <a:ln>
            <a:noFill/>
          </a:ln>
        </p:spPr>
        <p:txBody>
          <a:bodyPr wrap="square" lIns="0" tIns="0" rIns="0" bIns="0" anchor="t" anchorCtr="0">
            <a:noAutofit/>
          </a:bodyPr>
          <a:lstStyle/>
          <a:p>
            <a:pPr algn="just">
              <a:lnSpc>
                <a:spcPts val="2000"/>
              </a:lnSpc>
              <a:spcBef>
                <a:spcPts val="1200"/>
              </a:spcBef>
              <a:spcAft>
                <a:spcPts val="1200"/>
              </a:spcAft>
              <a:buSzPct val="25000"/>
            </a:pPr>
            <a:r>
              <a:rPr lang="fr-FR" sz="1800" b="1" dirty="0">
                <a:solidFill>
                  <a:srgbClr val="C2113A"/>
                </a:solidFill>
                <a:latin typeface="Gill Sans" panose="020B0604020202020204" charset="0"/>
                <a:ea typeface="Gill Sans"/>
                <a:cs typeface="Gill Sans"/>
                <a:sym typeface="Gill Sans"/>
              </a:rPr>
              <a:t>L'AUTO-ÉVALUATION GESTION DU TEMPS!</a:t>
            </a:r>
          </a:p>
        </p:txBody>
      </p:sp>
      <p:pic>
        <p:nvPicPr>
          <p:cNvPr id="103" name="Shape 103"/>
          <p:cNvPicPr preferRelativeResize="0"/>
          <p:nvPr/>
        </p:nvPicPr>
        <p:blipFill rotWithShape="1">
          <a:blip r:embed="rId3">
            <a:alphaModFix/>
          </a:blip>
          <a:srcRect/>
          <a:stretch/>
        </p:blipFill>
        <p:spPr>
          <a:xfrm>
            <a:off x="1511300" y="1507371"/>
            <a:ext cx="6096000" cy="4057650"/>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407DE82A-DD7F-429D-A8E9-27673297D469}" type="slidenum">
              <a:rPr lang="fr-FR" sz="1200" smtClean="0">
                <a:latin typeface="Gill Sans" panose="020B0604020202020204" charset="0"/>
              </a:rPr>
              <a:pPr algn="ctr"/>
              <a:t>8</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Pensez-vous que vos résultats sont </a:t>
            </a:r>
            <a:r>
              <a:rPr lang="fr-FR" sz="2000" smtClean="0">
                <a:solidFill>
                  <a:srgbClr val="17375E"/>
                </a:solidFill>
                <a:latin typeface="Gill Sans" panose="020B0604020202020204" charset="0"/>
                <a:ea typeface="Cabin"/>
                <a:cs typeface="Cabin"/>
                <a:sym typeface="Cabin"/>
              </a:rPr>
              <a:t>représentatifs ?</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Vos compétences en gestion du temps </a:t>
            </a:r>
            <a:r>
              <a:rPr lang="fr-FR" sz="2000" dirty="0" err="1">
                <a:solidFill>
                  <a:srgbClr val="17375E"/>
                </a:solidFill>
                <a:latin typeface="Gill Sans" panose="020B0604020202020204" charset="0"/>
                <a:ea typeface="Cabin"/>
                <a:cs typeface="Cabin"/>
                <a:sym typeface="Cabin"/>
              </a:rPr>
              <a:t>ont-elles</a:t>
            </a:r>
            <a:r>
              <a:rPr lang="fr-FR" sz="2000" dirty="0">
                <a:solidFill>
                  <a:srgbClr val="17375E"/>
                </a:solidFill>
                <a:latin typeface="Gill Sans" panose="020B0604020202020204" charset="0"/>
                <a:ea typeface="Cabin"/>
                <a:cs typeface="Cabin"/>
                <a:sym typeface="Cabin"/>
              </a:rPr>
              <a:t> un impact négatif ou positif sur </a:t>
            </a:r>
            <a:r>
              <a:rPr lang="fr-FR" sz="2000">
                <a:solidFill>
                  <a:srgbClr val="17375E"/>
                </a:solidFill>
                <a:latin typeface="Gill Sans" panose="020B0604020202020204" charset="0"/>
                <a:ea typeface="Cabin"/>
                <a:cs typeface="Cabin"/>
                <a:sym typeface="Cabin"/>
              </a:rPr>
              <a:t>votre </a:t>
            </a:r>
            <a:r>
              <a:rPr lang="fr-FR" sz="2000" smtClean="0">
                <a:solidFill>
                  <a:srgbClr val="17375E"/>
                </a:solidFill>
                <a:latin typeface="Gill Sans" panose="020B0604020202020204" charset="0"/>
                <a:ea typeface="Cabin"/>
                <a:cs typeface="Cabin"/>
                <a:sym typeface="Cabin"/>
              </a:rPr>
              <a:t>vie ?</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Quelles sont vos activités « gaspilleuses de temps » ? (les médias sociaux, la télévision, le téléphone, </a:t>
            </a:r>
            <a:r>
              <a:rPr lang="fr-FR" sz="2000" smtClean="0">
                <a:solidFill>
                  <a:srgbClr val="17375E"/>
                </a:solidFill>
                <a:latin typeface="Gill Sans" panose="020B0604020202020204" charset="0"/>
                <a:ea typeface="Cabin"/>
                <a:cs typeface="Cabin"/>
                <a:sym typeface="Cabin"/>
              </a:rPr>
              <a:t>… ?)</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Quelles sont les méthodes que vous utilisez actuellement pour gérer votre </a:t>
            </a:r>
            <a:r>
              <a:rPr lang="fr-FR" sz="2000">
                <a:solidFill>
                  <a:srgbClr val="17375E"/>
                </a:solidFill>
                <a:latin typeface="Gill Sans" panose="020B0604020202020204" charset="0"/>
                <a:ea typeface="Cabin"/>
                <a:cs typeface="Cabin"/>
                <a:sym typeface="Cabin"/>
              </a:rPr>
              <a:t>temps </a:t>
            </a:r>
            <a:r>
              <a:rPr lang="fr-FR" sz="200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A votre avis, que pourriez-vous </a:t>
            </a:r>
            <a:r>
              <a:rPr lang="fr-FR" sz="2000" smtClean="0">
                <a:solidFill>
                  <a:srgbClr val="17375E"/>
                </a:solidFill>
                <a:latin typeface="Gill Sans" panose="020B0604020202020204" charset="0"/>
                <a:ea typeface="Cabin"/>
                <a:cs typeface="Cabin"/>
                <a:sym typeface="Cabin"/>
              </a:rPr>
              <a:t>améliorer ?</a:t>
            </a:r>
            <a:endParaRPr sz="2000" dirty="0">
              <a:solidFill>
                <a:srgbClr val="17375E"/>
              </a:solidFill>
              <a:latin typeface="Gill Sans" panose="020B0604020202020204" charset="0"/>
              <a:ea typeface="Cabin"/>
              <a:cs typeface="Cabin"/>
              <a:sym typeface="Cabin"/>
            </a:endParaRPr>
          </a:p>
          <a:p>
            <a:pPr marL="285750" marR="0" lvl="0"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Si vous pouviez ressortir de cet atelier avec une seule chose, que </a:t>
            </a:r>
            <a:r>
              <a:rPr lang="fr-FR" sz="2000">
                <a:solidFill>
                  <a:srgbClr val="17375E"/>
                </a:solidFill>
                <a:latin typeface="Gill Sans" panose="020B0604020202020204" charset="0"/>
                <a:ea typeface="Cabin"/>
                <a:cs typeface="Cabin"/>
                <a:sym typeface="Cabin"/>
              </a:rPr>
              <a:t>serait-elle </a:t>
            </a:r>
            <a:r>
              <a:rPr lang="fr-FR" sz="200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None/>
            </a:pPr>
            <a:endParaRPr sz="2000" dirty="0">
              <a:solidFill>
                <a:srgbClr val="17375E"/>
              </a:solidFill>
              <a:latin typeface="Gill Sans" panose="020B0604020202020204" charset="0"/>
              <a:sym typeface="Arial"/>
            </a:endParaRPr>
          </a:p>
        </p:txBody>
      </p:sp>
      <p:sp>
        <p:nvSpPr>
          <p:cNvPr id="110" name="Shape 110"/>
          <p:cNvSpPr txBox="1"/>
          <p:nvPr/>
        </p:nvSpPr>
        <p:spPr>
          <a:xfrm>
            <a:off x="304800" y="266513"/>
            <a:ext cx="8534400" cy="692337"/>
          </a:xfrm>
          <a:prstGeom prst="rect">
            <a:avLst/>
          </a:prstGeom>
          <a:solidFill>
            <a:srgbClr val="FFFFFF"/>
          </a:solidFill>
          <a:ln>
            <a:noFill/>
          </a:ln>
        </p:spPr>
        <p:txBody>
          <a:bodyPr wrap="square" lIns="0" tIns="0" rIns="0" bIns="0" anchor="t"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SzPct val="25000"/>
              <a:defRPr sz="1800" b="1">
                <a:solidFill>
                  <a:srgbClr val="C2113A"/>
                </a:solidFill>
                <a:latin typeface="Gill Sans" panose="020B0604020202020204" charset="0"/>
                <a:ea typeface="Gill Sans"/>
                <a:cs typeface="Gill Sans"/>
              </a:defRPr>
            </a:lvl1pPr>
          </a:lstStyle>
          <a:p>
            <a:r>
              <a:rPr lang="fr-FR" dirty="0">
                <a:sym typeface="Gill Sans"/>
              </a:rPr>
              <a:t>DISCUTEZ EN GROUPE</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B478C4C-989E-4701-AA23-CA6DDBEEBA76}" type="slidenum">
              <a:rPr lang="fr-FR" sz="1200" smtClean="0">
                <a:latin typeface="Gill Sans" panose="020B0604020202020204" charset="0"/>
              </a:rPr>
              <a:pPr algn="ctr"/>
              <a:t>9</a:t>
            </a:fld>
            <a:r>
              <a:rPr lang="fr-FR" sz="1200" smtClean="0">
                <a:latin typeface="Gill Sans" panose="020B0604020202020204" charset="0"/>
              </a:rPr>
              <a:t> / 31</a:t>
            </a:r>
            <a:endParaRPr lang="fr-FR" sz="1200">
              <a:latin typeface="Gill Sans" panose="020B0604020202020204" charset="0"/>
            </a:endParaRPr>
          </a:p>
        </p:txBody>
      </p: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2337</Words>
  <Application>Microsoft Office PowerPoint</Application>
  <PresentationFormat>Affichage à l'écran (4:3)</PresentationFormat>
  <Paragraphs>288</Paragraphs>
  <Slides>31</Slides>
  <Notes>31</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31</vt:i4>
      </vt:variant>
    </vt:vector>
  </HeadingPairs>
  <TitlesOfParts>
    <vt:vector size="40" baseType="lpstr">
      <vt:lpstr>Calibri</vt:lpstr>
      <vt:lpstr>Gill Sans</vt:lpstr>
      <vt:lpstr>MS PGothic</vt:lpstr>
      <vt:lpstr>Arial</vt:lpstr>
      <vt:lpstr>Cabin</vt:lpstr>
      <vt:lpstr>Thème Office</vt:lpstr>
      <vt:lpstr>1_Content empty</vt:lpstr>
      <vt:lpstr>Content empty</vt:lpstr>
      <vt:lpstr>Back cover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Samah Dahhou</dc:creator>
  <cp:lastModifiedBy>SD</cp:lastModifiedBy>
  <cp:revision>19</cp:revision>
  <dcterms:modified xsi:type="dcterms:W3CDTF">2019-06-19T16:45:27Z</dcterms:modified>
</cp:coreProperties>
</file>